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7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95"/>
    <p:restoredTop sz="94705"/>
  </p:normalViewPr>
  <p:slideViewPr>
    <p:cSldViewPr snapToGrid="0">
      <p:cViewPr varScale="1">
        <p:scale>
          <a:sx n="66" d="100"/>
          <a:sy n="66" d="100"/>
        </p:scale>
        <p:origin x="208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21E2F-281F-FF41-8DBA-910C39F3E81A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1B442-A261-1B41-9323-173E3646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0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0F4BE-C35B-0EDB-6489-DA1FC48A2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64CB9-61AE-8F18-2403-D308E9555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9C538-8EC5-AD1F-6E66-8EA55FBD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7019-EBC5-704A-8735-B2C09E0CE687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989C3-635C-AF4B-C108-A9179B98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87056-9E31-E9A6-BF11-6483746B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B1E6-CE45-914C-ADE9-C69A5607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7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E1F1-D644-B48C-15ED-972A4A5A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9B2EF6-7D67-7895-55A1-7C5201065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5B6DA-D08C-AD74-E36F-8F4A0D2A1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7019-EBC5-704A-8735-B2C09E0CE687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15020-9B35-059F-8841-C0CABC43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5F9EA-204A-6DB3-A5B0-FA71F4F97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B1E6-CE45-914C-ADE9-C69A5607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4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90464E-4A1F-7C02-5E2D-17D663C62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DD560-8906-9987-E6DA-14FFD6686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512FE-3BE1-6E9E-B4C2-6182CCDA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7019-EBC5-704A-8735-B2C09E0CE687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16DFA-C02F-4FBC-D36F-59C1FF4D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89BAF-C382-0564-B359-69E710D2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B1E6-CE45-914C-ADE9-C69A5607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0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1EF93-8D05-9710-AF39-0B25C34C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CE513-B899-2C88-3484-536215C3B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46C23-54CD-E487-6673-68B01BC99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7019-EBC5-704A-8735-B2C09E0CE687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81629-5404-9BF6-2666-FE7941DF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9737F-F7FA-AE5A-929D-75F58B3B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B1E6-CE45-914C-ADE9-C69A5607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4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C0642-C48D-3181-9F93-BE393475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769E4-06DE-DE9F-246C-A17C8B5E6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F15FF-9BC9-AC80-5779-E0B58F7A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7019-EBC5-704A-8735-B2C09E0CE687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F0B90-82B1-FEEE-3C3E-A123197B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E4EDB-160D-2525-1D75-EB57E65C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B1E6-CE45-914C-ADE9-C69A5607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7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4E004-F628-A195-18FC-68CCEF2EC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D4A9B-7D80-1AA5-9FBA-515FA979C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DA78C-406B-46B0-9EE7-2629C807B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4F16C-EB3A-17C5-29AA-76EF78BB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7019-EBC5-704A-8735-B2C09E0CE687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1B781-AE21-0BEC-7EC5-A5CC5614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3DC55-1500-9827-EA67-74C206A5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B1E6-CE45-914C-ADE9-C69A5607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4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C75C-3C9B-5D3D-0D94-3AF8D7F59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A9083-6A8A-4F2B-8163-6D37F5523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31179-B03D-80F3-C777-F3064D733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E3C88-EDBE-51E3-60C2-790D5E22B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8A4B8D-E8D4-FD5E-4F04-6B9DA0E8A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376D6D-A6A3-145B-4C79-03576338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7019-EBC5-704A-8735-B2C09E0CE687}" type="datetimeFigureOut">
              <a:rPr lang="en-US" smtClean="0"/>
              <a:t>3/6/23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626CD7-C059-ACAE-8B91-D9FE94C88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E6E058-9F0F-06C4-B294-E4A7DD2E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B1E6-CE45-914C-ADE9-C69A5607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4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5A7A5-442F-B1B4-E26C-137AFE469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27D3A-1B4E-755D-FD13-9BF54236B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7019-EBC5-704A-8735-B2C09E0CE687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D119E-1D9E-2D89-C078-839AA4F7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2FF81-92F1-51E7-1DC4-71583E32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B1E6-CE45-914C-ADE9-C69A5607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0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D34F79-FD62-CEA1-A94E-78CF491F8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7019-EBC5-704A-8735-B2C09E0CE687}" type="datetimeFigureOut">
              <a:rPr lang="en-US" smtClean="0"/>
              <a:t>3/6/23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C8A365-D265-1CB2-F00A-E260A35E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CB615-A61B-B105-C1E7-0D8BACEE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B1E6-CE45-914C-ADE9-C69A5607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4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D969D-BF25-4E2D-F96B-BE8F28743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061D9-1B80-FFD7-7604-8D09F0138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91FA3-6F2A-0709-9C5D-1DD6152A0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E1EBF-8CBB-38C3-5110-E7640915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7019-EBC5-704A-8735-B2C09E0CE687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61F34-9EA1-F526-B08A-91CC4EBDD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1B45B-FBF4-24CF-6216-6E9F0718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B1E6-CE45-914C-ADE9-C69A5607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3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83A99-0CB8-0D34-FCE8-D89214B7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390EF-2152-5E52-1F42-472E94F9E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8E8BB-D55A-CB14-CC86-75E6E0983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478C5-B7EA-AF2B-624A-06EDD73A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7019-EBC5-704A-8735-B2C09E0CE687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AE07E-3B28-423B-B538-09E93856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0DCEF-C19C-3A2F-442D-91C25441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B1E6-CE45-914C-ADE9-C69A5607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8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65360C-843F-FFDC-B2CD-9F566FCE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A4DBC-B133-0139-9BB8-189D2B462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0AD0F-8AB8-0435-12D8-F01C42446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07019-EBC5-704A-8735-B2C09E0CE687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981AD-0D76-35E4-7A8B-1C9A964B1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9761-B23F-11ED-EBD7-4C8DB4A5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2B1E6-CE45-914C-ADE9-C69A5607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www.flickr.com/photos/apelad/416215816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https://pixabay.com/en/writing-write-writer-letter-41354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cmy2k/the-lora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madame-kikue/the-lora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cmy2k/the-lora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cmy2k/the-lora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eampedlars.com/two-books-that-broke-a-2-5-year-olds-heart-the-giving-tree-by-shel-silverstein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74F9-9101-EDBE-1F2A-F2BA4C4F5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7799"/>
            <a:ext cx="9144000" cy="1832163"/>
          </a:xfrm>
        </p:spPr>
        <p:txBody>
          <a:bodyPr>
            <a:normAutofit/>
          </a:bodyPr>
          <a:lstStyle/>
          <a:p>
            <a:r>
              <a:rPr lang="en-US" b="1" dirty="0"/>
              <a:t>Argument</a:t>
            </a:r>
          </a:p>
        </p:txBody>
      </p:sp>
      <p:pic>
        <p:nvPicPr>
          <p:cNvPr id="4" name="Graphic 3" descr="Confused person outline">
            <a:extLst>
              <a:ext uri="{FF2B5EF4-FFF2-40B4-BE49-F238E27FC236}">
                <a16:creationId xmlns:a16="http://schemas.microsoft.com/office/drawing/2014/main" id="{9899DFCF-6F20-B8EA-BF74-3F104F75D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5729" y="449842"/>
            <a:ext cx="2240280" cy="2240280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39B6CA8E-37C8-4082-6B23-005465D48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44567" y="2853744"/>
            <a:ext cx="1803400" cy="2617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2E835F-7629-FB81-7D06-060700C5B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36744" y="2780506"/>
            <a:ext cx="3420533" cy="34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6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874F9-9101-EDBE-1F2A-F2BA4C4F5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60" y="344384"/>
            <a:ext cx="5042957" cy="3211616"/>
          </a:xfrm>
        </p:spPr>
        <p:txBody>
          <a:bodyPr>
            <a:noAutofit/>
          </a:bodyPr>
          <a:lstStyle/>
          <a:p>
            <a:pPr algn="l"/>
            <a:r>
              <a:rPr lang="en-AU" sz="3200" b="0" i="0" dirty="0">
                <a:effectLst/>
                <a:latin typeface="Söhne"/>
              </a:rPr>
              <a:t>An argument is a written or spoken piece of communication. Its purpose is to logically and with evidence </a:t>
            </a:r>
            <a:r>
              <a:rPr lang="en-AU" sz="3200" b="1" i="0" dirty="0">
                <a:effectLst/>
                <a:latin typeface="Söhne"/>
              </a:rPr>
              <a:t>prove a particular point of view. </a:t>
            </a:r>
            <a:br>
              <a:rPr lang="en-AU" sz="3200" b="0" i="0" dirty="0">
                <a:effectLst/>
                <a:latin typeface="Söhne"/>
              </a:rPr>
            </a:b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517F6D-24E0-1AAA-14D3-155D4D1F0406}"/>
              </a:ext>
            </a:extLst>
          </p:cNvPr>
          <p:cNvSpPr txBox="1"/>
          <p:nvPr/>
        </p:nvSpPr>
        <p:spPr>
          <a:xfrm>
            <a:off x="6094476" y="437912"/>
            <a:ext cx="543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</a:t>
            </a:r>
            <a:r>
              <a:rPr lang="en-US" sz="3600" b="1" dirty="0"/>
              <a:t>Structure</a:t>
            </a:r>
            <a:r>
              <a:rPr lang="en-US" sz="3600" dirty="0"/>
              <a:t> of an argument: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</a:rPr>
              <a:t>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</a:rPr>
              <a:t>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</a:rPr>
              <a:t>Conclusion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FA6F2D-4D57-7C98-38B9-0B63B2196BA2}"/>
              </a:ext>
            </a:extLst>
          </p:cNvPr>
          <p:cNvSpPr txBox="1"/>
          <p:nvPr/>
        </p:nvSpPr>
        <p:spPr>
          <a:xfrm>
            <a:off x="5908209" y="3368963"/>
            <a:ext cx="543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</a:t>
            </a:r>
            <a:r>
              <a:rPr lang="en-US" sz="3600" b="1" dirty="0"/>
              <a:t>Stages</a:t>
            </a:r>
            <a:r>
              <a:rPr lang="en-US" sz="3600" dirty="0"/>
              <a:t> of an argument: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</a:rPr>
              <a:t>Facts and Evidence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</a:rPr>
              <a:t>Conclusion based on evidence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D74719-0805-D7E9-D955-6BA33B394C65}"/>
              </a:ext>
            </a:extLst>
          </p:cNvPr>
          <p:cNvSpPr txBox="1"/>
          <p:nvPr/>
        </p:nvSpPr>
        <p:spPr>
          <a:xfrm>
            <a:off x="658050" y="3429000"/>
            <a:ext cx="49106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0" i="0" dirty="0">
                <a:solidFill>
                  <a:schemeClr val="accent1"/>
                </a:solidFill>
                <a:effectLst/>
                <a:latin typeface="Söhne"/>
              </a:rPr>
              <a:t>The </a:t>
            </a:r>
            <a:r>
              <a:rPr lang="en-AU" sz="2800" b="1" i="0" dirty="0">
                <a:solidFill>
                  <a:schemeClr val="accent1"/>
                </a:solidFill>
                <a:effectLst/>
                <a:latin typeface="Söhne"/>
              </a:rPr>
              <a:t>language features </a:t>
            </a:r>
            <a:r>
              <a:rPr lang="en-AU" sz="2800" b="0" i="0" dirty="0">
                <a:solidFill>
                  <a:schemeClr val="accent1"/>
                </a:solidFill>
                <a:effectLst/>
                <a:latin typeface="Söhne"/>
              </a:rPr>
              <a:t>of a argument include:  factual statements, informative language such as “the facts prove ...” , mostly impersonal and unemotional.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213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96000">
              <a:schemeClr val="accent6">
                <a:lumMod val="45000"/>
                <a:lumOff val="55000"/>
              </a:schemeClr>
            </a:gs>
            <a:gs pos="97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D908F-A780-BEE1-F8E9-4C2A1B5FE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242888"/>
            <a:ext cx="10885715" cy="593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>
                <a:solidFill>
                  <a:srgbClr val="37415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pPr marL="0" indent="0">
              <a:buNone/>
            </a:pPr>
            <a:endParaRPr lang="en-AU" sz="2900" dirty="0">
              <a:solidFill>
                <a:srgbClr val="37415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29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pPr marL="0" indent="0">
              <a:buNone/>
            </a:pPr>
            <a:endParaRPr lang="en-AU" sz="29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D69BF-6D70-36CE-9C5E-B916950DBFD5}"/>
              </a:ext>
            </a:extLst>
          </p:cNvPr>
          <p:cNvSpPr txBox="1"/>
          <p:nvPr/>
        </p:nvSpPr>
        <p:spPr>
          <a:xfrm>
            <a:off x="931779" y="157817"/>
            <a:ext cx="8912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Stage - </a:t>
            </a:r>
            <a:r>
              <a:rPr lang="en-US" sz="3600" b="1" dirty="0">
                <a:solidFill>
                  <a:srgbClr val="7030A0"/>
                </a:solidFill>
              </a:rPr>
              <a:t>Introduction</a:t>
            </a:r>
            <a:r>
              <a:rPr lang="en-US" sz="3600" b="1" dirty="0"/>
              <a:t>  Structure - </a:t>
            </a:r>
            <a:r>
              <a:rPr lang="en-US" sz="3600" b="1" dirty="0">
                <a:solidFill>
                  <a:srgbClr val="7030A0"/>
                </a:solidFill>
              </a:rPr>
              <a:t>Statement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08F69B-958B-A0B3-B8D1-4B05178D8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26759" y="914105"/>
            <a:ext cx="4333462" cy="50320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8E19B5-21C6-4A73-1927-D6039381378A}"/>
              </a:ext>
            </a:extLst>
          </p:cNvPr>
          <p:cNvSpPr txBox="1"/>
          <p:nvPr/>
        </p:nvSpPr>
        <p:spPr>
          <a:xfrm>
            <a:off x="1192696" y="1692035"/>
            <a:ext cx="4149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“I am the Lorax.”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A2396-D2E2-D88B-C0DF-54FFA7F23B2F}"/>
              </a:ext>
            </a:extLst>
          </p:cNvPr>
          <p:cNvSpPr txBox="1"/>
          <p:nvPr/>
        </p:nvSpPr>
        <p:spPr>
          <a:xfrm>
            <a:off x="795131" y="1230370"/>
            <a:ext cx="43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Introduction of speaker or writer.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3CEA6B-47D6-3E56-0085-3E26B8630F21}"/>
              </a:ext>
            </a:extLst>
          </p:cNvPr>
          <p:cNvSpPr txBox="1"/>
          <p:nvPr/>
        </p:nvSpPr>
        <p:spPr>
          <a:xfrm>
            <a:off x="931779" y="3681939"/>
            <a:ext cx="62020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“I speak for the trees. I speak for the trees for the trees have no tongues.”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BD015-DAAE-4C8D-F019-C1B634904F05}"/>
              </a:ext>
            </a:extLst>
          </p:cNvPr>
          <p:cNvSpPr txBox="1"/>
          <p:nvPr/>
        </p:nvSpPr>
        <p:spPr>
          <a:xfrm>
            <a:off x="1866056" y="3247381"/>
            <a:ext cx="43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Introduction of the topic</a:t>
            </a:r>
          </a:p>
        </p:txBody>
      </p:sp>
    </p:spTree>
    <p:extLst>
      <p:ext uri="{BB962C8B-B14F-4D97-AF65-F5344CB8AC3E}">
        <p14:creationId xmlns:p14="http://schemas.microsoft.com/office/powerpoint/2010/main" val="1389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96000">
              <a:schemeClr val="accent6">
                <a:lumMod val="45000"/>
                <a:lumOff val="55000"/>
              </a:schemeClr>
            </a:gs>
            <a:gs pos="97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D908F-A780-BEE1-F8E9-4C2A1B5FE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242888"/>
            <a:ext cx="10885715" cy="593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>
                <a:solidFill>
                  <a:srgbClr val="37415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pPr marL="0" indent="0">
              <a:buNone/>
            </a:pPr>
            <a:endParaRPr lang="en-AU" sz="2900" dirty="0">
              <a:solidFill>
                <a:srgbClr val="37415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29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pPr marL="0" indent="0">
              <a:buNone/>
            </a:pPr>
            <a:endParaRPr lang="en-AU" sz="29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D69BF-6D70-36CE-9C5E-B916950DBFD5}"/>
              </a:ext>
            </a:extLst>
          </p:cNvPr>
          <p:cNvSpPr txBox="1"/>
          <p:nvPr/>
        </p:nvSpPr>
        <p:spPr>
          <a:xfrm>
            <a:off x="762120" y="115281"/>
            <a:ext cx="9879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Stage - </a:t>
            </a:r>
            <a:r>
              <a:rPr lang="en-US" sz="3600" b="1" dirty="0">
                <a:solidFill>
                  <a:srgbClr val="7030A0"/>
                </a:solidFill>
              </a:rPr>
              <a:t>Facts and Evidence      </a:t>
            </a:r>
            <a:r>
              <a:rPr lang="en-US" sz="3600" b="1" dirty="0"/>
              <a:t>Structure - </a:t>
            </a:r>
            <a:r>
              <a:rPr lang="en-US" sz="3600" b="1" dirty="0">
                <a:solidFill>
                  <a:srgbClr val="7030A0"/>
                </a:solidFill>
              </a:rPr>
              <a:t>Body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0638FF-568E-6E1A-B6FB-B9701230ECE4}"/>
              </a:ext>
            </a:extLst>
          </p:cNvPr>
          <p:cNvSpPr txBox="1"/>
          <p:nvPr/>
        </p:nvSpPr>
        <p:spPr>
          <a:xfrm>
            <a:off x="931780" y="1365407"/>
            <a:ext cx="71786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“I’m also in charge of the Brown Bar-</a:t>
            </a:r>
            <a:r>
              <a:rPr lang="en-US" sz="3200" b="1" dirty="0" err="1">
                <a:solidFill>
                  <a:srgbClr val="FF0000"/>
                </a:solidFill>
              </a:rPr>
              <a:t>ba</a:t>
            </a:r>
            <a:r>
              <a:rPr lang="en-US" sz="3200" b="1" dirty="0">
                <a:solidFill>
                  <a:srgbClr val="FF0000"/>
                </a:solidFill>
              </a:rPr>
              <a:t>-loots who played in the shade in their Bar-</a:t>
            </a:r>
            <a:r>
              <a:rPr lang="en-US" sz="3200" b="1" dirty="0" err="1">
                <a:solidFill>
                  <a:srgbClr val="FF0000"/>
                </a:solidFill>
              </a:rPr>
              <a:t>ba</a:t>
            </a:r>
            <a:r>
              <a:rPr lang="en-US" sz="3200" b="1" dirty="0">
                <a:solidFill>
                  <a:srgbClr val="FF0000"/>
                </a:solidFill>
              </a:rPr>
              <a:t>-loot suits and happily lived, eating Truffula Fruits. 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Now, thanks to your hacking  my trees to the ground, there’s not enough </a:t>
            </a:r>
            <a:r>
              <a:rPr lang="en-US" sz="3200" b="1" dirty="0" err="1">
                <a:solidFill>
                  <a:srgbClr val="FF0000"/>
                </a:solidFill>
              </a:rPr>
              <a:t>Truffala</a:t>
            </a:r>
            <a:r>
              <a:rPr lang="en-US" sz="3200" b="1" dirty="0">
                <a:solidFill>
                  <a:srgbClr val="FF0000"/>
                </a:solidFill>
              </a:rPr>
              <a:t> Fruit to go round. </a:t>
            </a:r>
          </a:p>
        </p:txBody>
      </p:sp>
      <p:pic>
        <p:nvPicPr>
          <p:cNvPr id="4" name="Picture 3" descr="A picture containing toy, colorful, decorated&#10;&#10;Description automatically generated">
            <a:extLst>
              <a:ext uri="{FF2B5EF4-FFF2-40B4-BE49-F238E27FC236}">
                <a16:creationId xmlns:a16="http://schemas.microsoft.com/office/drawing/2014/main" id="{0D8C0DE7-7164-02D6-A5F5-22B06596E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10415" y="2814636"/>
            <a:ext cx="3702051" cy="3230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C1400B-509D-A5BB-1D8B-1E45681D46C3}"/>
              </a:ext>
            </a:extLst>
          </p:cNvPr>
          <p:cNvSpPr txBox="1"/>
          <p:nvPr/>
        </p:nvSpPr>
        <p:spPr>
          <a:xfrm>
            <a:off x="4114148" y="804148"/>
            <a:ext cx="3302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Facts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5956A-4CC7-F747-A127-F879894D0485}"/>
              </a:ext>
            </a:extLst>
          </p:cNvPr>
          <p:cNvSpPr txBox="1"/>
          <p:nvPr/>
        </p:nvSpPr>
        <p:spPr>
          <a:xfrm>
            <a:off x="2793348" y="5689642"/>
            <a:ext cx="3302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171904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96000">
              <a:schemeClr val="accent6">
                <a:lumMod val="45000"/>
                <a:lumOff val="55000"/>
              </a:schemeClr>
            </a:gs>
            <a:gs pos="97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D908F-A780-BEE1-F8E9-4C2A1B5FE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242888"/>
            <a:ext cx="10885715" cy="593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>
                <a:solidFill>
                  <a:srgbClr val="37415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pPr marL="0" indent="0">
              <a:buNone/>
            </a:pPr>
            <a:endParaRPr lang="en-AU" sz="2900" dirty="0">
              <a:solidFill>
                <a:srgbClr val="37415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29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pPr marL="0" indent="0">
              <a:buNone/>
            </a:pPr>
            <a:endParaRPr lang="en-AU" sz="29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0638FF-568E-6E1A-B6FB-B9701230ECE4}"/>
              </a:ext>
            </a:extLst>
          </p:cNvPr>
          <p:cNvSpPr txBox="1"/>
          <p:nvPr/>
        </p:nvSpPr>
        <p:spPr>
          <a:xfrm>
            <a:off x="524830" y="1365408"/>
            <a:ext cx="71786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“Once-</a:t>
            </a:r>
            <a:r>
              <a:rPr lang="en-US" sz="3200" b="1" dirty="0" err="1">
                <a:solidFill>
                  <a:srgbClr val="FF0000"/>
                </a:solidFill>
              </a:rPr>
              <a:t>ler</a:t>
            </a:r>
            <a:r>
              <a:rPr lang="en-US" sz="3200" b="1" dirty="0">
                <a:solidFill>
                  <a:srgbClr val="FF0000"/>
                </a:solidFill>
              </a:rPr>
              <a:t>! You are making such smogulous smoke!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My poor Swomee Swans ... Why they can’t sing a note!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No one can sing who has smog in his throat.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C1400B-509D-A5BB-1D8B-1E45681D46C3}"/>
              </a:ext>
            </a:extLst>
          </p:cNvPr>
          <p:cNvSpPr txBox="1"/>
          <p:nvPr/>
        </p:nvSpPr>
        <p:spPr>
          <a:xfrm>
            <a:off x="4114148" y="804148"/>
            <a:ext cx="3302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Facts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5956A-4CC7-F747-A127-F879894D0485}"/>
              </a:ext>
            </a:extLst>
          </p:cNvPr>
          <p:cNvSpPr txBox="1"/>
          <p:nvPr/>
        </p:nvSpPr>
        <p:spPr>
          <a:xfrm>
            <a:off x="2692624" y="4320063"/>
            <a:ext cx="3302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Evidence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8E164DF-976E-CFC1-D3C7-0522CAE4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30945" y="1011677"/>
            <a:ext cx="4249436" cy="49344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42DBD6-12A3-051F-487F-3789A8D5A15B}"/>
              </a:ext>
            </a:extLst>
          </p:cNvPr>
          <p:cNvSpPr txBox="1"/>
          <p:nvPr/>
        </p:nvSpPr>
        <p:spPr>
          <a:xfrm>
            <a:off x="762120" y="115281"/>
            <a:ext cx="9879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Stage - </a:t>
            </a:r>
            <a:r>
              <a:rPr lang="en-US" sz="3600" b="1" dirty="0">
                <a:solidFill>
                  <a:srgbClr val="7030A0"/>
                </a:solidFill>
              </a:rPr>
              <a:t>Facts and Evidence      </a:t>
            </a:r>
            <a:r>
              <a:rPr lang="en-US" sz="3600" b="1" dirty="0"/>
              <a:t>Structure - </a:t>
            </a:r>
            <a:r>
              <a:rPr lang="en-US" sz="3600" b="1" dirty="0">
                <a:solidFill>
                  <a:srgbClr val="7030A0"/>
                </a:solidFill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131184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96000">
              <a:schemeClr val="accent6">
                <a:lumMod val="45000"/>
                <a:lumOff val="55000"/>
              </a:schemeClr>
            </a:gs>
            <a:gs pos="97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D908F-A780-BEE1-F8E9-4C2A1B5FE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242888"/>
            <a:ext cx="10885715" cy="593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>
                <a:solidFill>
                  <a:srgbClr val="37415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pPr marL="0" indent="0">
              <a:buNone/>
            </a:pPr>
            <a:endParaRPr lang="en-AU" sz="2900" dirty="0">
              <a:solidFill>
                <a:srgbClr val="37415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29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pPr marL="0" indent="0">
              <a:buNone/>
            </a:pPr>
            <a:endParaRPr lang="en-AU" sz="29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0638FF-568E-6E1A-B6FB-B9701230ECE4}"/>
              </a:ext>
            </a:extLst>
          </p:cNvPr>
          <p:cNvSpPr txBox="1"/>
          <p:nvPr/>
        </p:nvSpPr>
        <p:spPr>
          <a:xfrm>
            <a:off x="524830" y="1365408"/>
            <a:ext cx="60622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“</a:t>
            </a:r>
            <a:r>
              <a:rPr lang="en-US" sz="4000" b="1" dirty="0">
                <a:solidFill>
                  <a:srgbClr val="FF0000"/>
                </a:solidFill>
              </a:rPr>
              <a:t>Your glumping the pond where the Humming – Fish hummed.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No more can they hum, for their gills are all gummed.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C1400B-509D-A5BB-1D8B-1E45681D46C3}"/>
              </a:ext>
            </a:extLst>
          </p:cNvPr>
          <p:cNvSpPr txBox="1"/>
          <p:nvPr/>
        </p:nvSpPr>
        <p:spPr>
          <a:xfrm>
            <a:off x="4114148" y="804148"/>
            <a:ext cx="3302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Facts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5956A-4CC7-F747-A127-F879894D0485}"/>
              </a:ext>
            </a:extLst>
          </p:cNvPr>
          <p:cNvSpPr txBox="1"/>
          <p:nvPr/>
        </p:nvSpPr>
        <p:spPr>
          <a:xfrm>
            <a:off x="1981424" y="4598321"/>
            <a:ext cx="3302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Evidence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8E164DF-976E-CFC1-D3C7-0522CAE4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64981" y="1167319"/>
            <a:ext cx="4115400" cy="4778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DE0470-59F3-04E7-A17C-4B7D98449B83}"/>
              </a:ext>
            </a:extLst>
          </p:cNvPr>
          <p:cNvSpPr txBox="1"/>
          <p:nvPr/>
        </p:nvSpPr>
        <p:spPr>
          <a:xfrm>
            <a:off x="762120" y="115281"/>
            <a:ext cx="9879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Stage - </a:t>
            </a:r>
            <a:r>
              <a:rPr lang="en-US" sz="3600" b="1" dirty="0">
                <a:solidFill>
                  <a:srgbClr val="7030A0"/>
                </a:solidFill>
              </a:rPr>
              <a:t>Facts and Evidence      </a:t>
            </a:r>
            <a:r>
              <a:rPr lang="en-US" sz="3600" b="1" dirty="0"/>
              <a:t>Structure - </a:t>
            </a:r>
            <a:r>
              <a:rPr lang="en-US" sz="3600" b="1" dirty="0">
                <a:solidFill>
                  <a:srgbClr val="7030A0"/>
                </a:solidFill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145596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96000">
              <a:schemeClr val="accent6">
                <a:lumMod val="45000"/>
                <a:lumOff val="55000"/>
              </a:schemeClr>
            </a:gs>
            <a:gs pos="97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D908F-A780-BEE1-F8E9-4C2A1B5FE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242888"/>
            <a:ext cx="10885715" cy="593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>
                <a:solidFill>
                  <a:srgbClr val="37415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pPr marL="0" indent="0">
              <a:buNone/>
            </a:pPr>
            <a:endParaRPr lang="en-AU" sz="2900" dirty="0">
              <a:solidFill>
                <a:srgbClr val="37415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29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pPr marL="0" indent="0">
              <a:buNone/>
            </a:pPr>
            <a:endParaRPr lang="en-AU" sz="29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0638FF-568E-6E1A-B6FB-B9701230ECE4}"/>
              </a:ext>
            </a:extLst>
          </p:cNvPr>
          <p:cNvSpPr txBox="1"/>
          <p:nvPr/>
        </p:nvSpPr>
        <p:spPr>
          <a:xfrm>
            <a:off x="524830" y="1365408"/>
            <a:ext cx="54018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Unless someone like you cares a whole awful lot, nothing is going to get better.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It’s not.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0AF3A1-524C-8AB5-36BA-42A9607DF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76968" y="1443217"/>
            <a:ext cx="3747266" cy="46840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F5BD52-2B6C-DF6B-0056-C4233A3A4B48}"/>
              </a:ext>
            </a:extLst>
          </p:cNvPr>
          <p:cNvSpPr txBox="1"/>
          <p:nvPr/>
        </p:nvSpPr>
        <p:spPr>
          <a:xfrm>
            <a:off x="909793" y="17847"/>
            <a:ext cx="11261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Stage – </a:t>
            </a:r>
            <a:r>
              <a:rPr lang="en-US" sz="3600" b="1" dirty="0">
                <a:solidFill>
                  <a:srgbClr val="7030A0"/>
                </a:solidFill>
              </a:rPr>
              <a:t>Conclusion based on evidence  </a:t>
            </a:r>
          </a:p>
          <a:p>
            <a:r>
              <a:rPr lang="en-US" sz="3600" b="1" dirty="0"/>
              <a:t>Structure - </a:t>
            </a:r>
            <a:r>
              <a:rPr lang="en-US" sz="3600" b="1" dirty="0">
                <a:solidFill>
                  <a:srgbClr val="7030A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2746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96000">
              <a:schemeClr val="accent6">
                <a:lumMod val="45000"/>
                <a:lumOff val="55000"/>
              </a:schemeClr>
            </a:gs>
            <a:gs pos="97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D908F-A780-BEE1-F8E9-4C2A1B5FE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242888"/>
            <a:ext cx="10885715" cy="593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>
                <a:solidFill>
                  <a:srgbClr val="37415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pPr marL="0" indent="0">
              <a:buNone/>
            </a:pPr>
            <a:endParaRPr lang="en-AU" sz="2900" dirty="0">
              <a:solidFill>
                <a:srgbClr val="37415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29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pPr marL="0" indent="0">
              <a:buNone/>
            </a:pPr>
            <a:endParaRPr lang="en-AU" sz="29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 (Body)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D69BF-6D70-36CE-9C5E-B916950DBFD5}"/>
              </a:ext>
            </a:extLst>
          </p:cNvPr>
          <p:cNvSpPr txBox="1"/>
          <p:nvPr/>
        </p:nvSpPr>
        <p:spPr>
          <a:xfrm>
            <a:off x="1185780" y="157817"/>
            <a:ext cx="5913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THINK AND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0638FF-568E-6E1A-B6FB-B9701230ECE4}"/>
              </a:ext>
            </a:extLst>
          </p:cNvPr>
          <p:cNvSpPr txBox="1"/>
          <p:nvPr/>
        </p:nvSpPr>
        <p:spPr>
          <a:xfrm>
            <a:off x="524830" y="1365408"/>
            <a:ext cx="11243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The Lorax had a point of view to argue with the Once-</a:t>
            </a:r>
            <a:r>
              <a:rPr lang="en-US" sz="4400" b="1" dirty="0" err="1">
                <a:solidFill>
                  <a:srgbClr val="FF0000"/>
                </a:solidFill>
              </a:rPr>
              <a:t>ler</a:t>
            </a:r>
            <a:r>
              <a:rPr lang="en-US" sz="4400" b="1" dirty="0">
                <a:solidFill>
                  <a:srgbClr val="FF0000"/>
                </a:solidFill>
              </a:rPr>
              <a:t>. What was that point of view?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2A5175-41F8-52E8-B879-01A770B8DADA}"/>
              </a:ext>
            </a:extLst>
          </p:cNvPr>
          <p:cNvSpPr txBox="1"/>
          <p:nvPr/>
        </p:nvSpPr>
        <p:spPr>
          <a:xfrm>
            <a:off x="653143" y="2779116"/>
            <a:ext cx="11243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What arguments and evidence did the Lorax use to strengthen his viewpoint?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D8234-9266-1E41-F60D-E6FB7DD9BC6B}"/>
              </a:ext>
            </a:extLst>
          </p:cNvPr>
          <p:cNvSpPr txBox="1"/>
          <p:nvPr/>
        </p:nvSpPr>
        <p:spPr>
          <a:xfrm>
            <a:off x="524830" y="4225666"/>
            <a:ext cx="11243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Did the Lorax win or lose the </a:t>
            </a:r>
            <a:r>
              <a:rPr lang="en-US" sz="4400" b="1" dirty="0" err="1">
                <a:solidFill>
                  <a:srgbClr val="FF0000"/>
                </a:solidFill>
              </a:rPr>
              <a:t>argument?Discuss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9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334</Words>
  <Application>Microsoft Macintosh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Söhne</vt:lpstr>
      <vt:lpstr>Office Theme</vt:lpstr>
      <vt:lpstr>Argument</vt:lpstr>
      <vt:lpstr>An argument is a written or spoken piece of communication. Its purpose is to logically and with evidence prove a particular point of view.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text?</dc:title>
  <dc:creator>grantlesley@bigpond.com</dc:creator>
  <cp:lastModifiedBy>grantlesley@bigpond.com</cp:lastModifiedBy>
  <cp:revision>10</cp:revision>
  <dcterms:created xsi:type="dcterms:W3CDTF">2023-02-21T05:33:03Z</dcterms:created>
  <dcterms:modified xsi:type="dcterms:W3CDTF">2023-03-06T00:26:48Z</dcterms:modified>
</cp:coreProperties>
</file>