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/>
    <p:restoredTop sz="94705"/>
  </p:normalViewPr>
  <p:slideViewPr>
    <p:cSldViewPr snapToGrid="0">
      <p:cViewPr varScale="1">
        <p:scale>
          <a:sx n="97" d="100"/>
          <a:sy n="97" d="100"/>
        </p:scale>
        <p:origin x="2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4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C1A5546-6C8F-2942-822E-EC92EB3C2D8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132D14B-0988-F143-80DA-C7F2DB0F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claudinegiovannoni.wordpress.com/" TargetMode="External"/><Relationship Id="rId7" Type="http://schemas.openxmlformats.org/officeDocument/2006/relationships/hyperlink" Target="http://www.newgrounds.com/art/view/enzil/children-s-renewable-energy-educational-post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emtic.educarex.es/crea/english/story_bullying/antibullying_rules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publicdomainpictures.net/en/view-image.php?image=339419&amp;picture=australia-travel-pos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logy.com/reading/reading-strategies-poste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logy.com/reading/reading-strategies-poste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lk%3AMegalod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cowest.org/tag/endangered-species-2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able&#10;&#10;Description automatically generated">
            <a:extLst>
              <a:ext uri="{FF2B5EF4-FFF2-40B4-BE49-F238E27FC236}">
                <a16:creationId xmlns:a16="http://schemas.microsoft.com/office/drawing/2014/main" id="{F0E64EE5-68A7-10DF-CFEC-7A07D478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882" y="310431"/>
            <a:ext cx="3466777" cy="2574782"/>
          </a:xfrm>
          <a:prstGeom prst="rect">
            <a:avLst/>
          </a:prstGeom>
        </p:spPr>
      </p:pic>
      <p:pic>
        <p:nvPicPr>
          <p:cNvPr id="45" name="Picture 4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53BD1D-BD8A-3FB7-570E-B7B255B97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97911" y="310431"/>
            <a:ext cx="2633733" cy="407283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DC19078-E17C-DCD4-A319-3075DE2B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9904" y="3411417"/>
            <a:ext cx="1825625" cy="260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59608-4A83-B182-F4FE-7D74AC6C4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3896" y="224191"/>
            <a:ext cx="4904286" cy="210029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anchor="ctr">
            <a:normAutofit/>
          </a:bodyPr>
          <a:lstStyle/>
          <a:p>
            <a:pPr algn="l"/>
            <a:r>
              <a:rPr lang="en-US" sz="4400" b="1" dirty="0"/>
              <a:t>INFORMATIVE Posters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8452-05C1-9CB5-0482-413632C37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637302"/>
            <a:ext cx="4515243" cy="2215454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Their purpose, language features, structure and stages</a:t>
            </a:r>
          </a:p>
        </p:txBody>
      </p:sp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BCD7D937-E06B-5537-ECB5-844E135FC02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35671" y="2569773"/>
            <a:ext cx="2449513" cy="39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9608-4A83-B182-F4FE-7D74AC6C4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171162"/>
            <a:ext cx="3630101" cy="12918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INFORMATIVE</a:t>
            </a:r>
            <a:b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Poster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EC621-714E-0262-4667-891F6FC3CBDB}"/>
              </a:ext>
            </a:extLst>
          </p:cNvPr>
          <p:cNvSpPr txBox="1"/>
          <p:nvPr/>
        </p:nvSpPr>
        <p:spPr>
          <a:xfrm>
            <a:off x="169333" y="1767698"/>
            <a:ext cx="313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Purpose: </a:t>
            </a:r>
            <a:r>
              <a:rPr lang="en-US" sz="3200" dirty="0">
                <a:solidFill>
                  <a:srgbClr val="C00000"/>
                </a:solidFill>
              </a:rPr>
              <a:t>To give information on a topic.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F2ED7-FF28-AFD2-C32A-83FF76CABF69}"/>
              </a:ext>
            </a:extLst>
          </p:cNvPr>
          <p:cNvSpPr txBox="1"/>
          <p:nvPr/>
        </p:nvSpPr>
        <p:spPr>
          <a:xfrm>
            <a:off x="169333" y="3502219"/>
            <a:ext cx="3139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Stage 1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>Choose the information: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rgbClr val="7030A0"/>
                </a:solidFill>
              </a:rPr>
              <a:t>What is it you want to share?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C9F5F-10EF-68FE-DC4A-41E8A965DBBA}"/>
              </a:ext>
            </a:extLst>
          </p:cNvPr>
          <p:cNvSpPr txBox="1"/>
          <p:nvPr/>
        </p:nvSpPr>
        <p:spPr>
          <a:xfrm>
            <a:off x="8400013" y="279439"/>
            <a:ext cx="3139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Stage 2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>Use headings. </a:t>
            </a:r>
            <a:r>
              <a:rPr lang="en-US" sz="2800" dirty="0">
                <a:solidFill>
                  <a:srgbClr val="7030A0"/>
                </a:solidFill>
              </a:rPr>
              <a:t>Organise your information under the headings</a:t>
            </a:r>
            <a:r>
              <a:rPr lang="en-US" sz="280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05DB8-677C-DDCD-6E22-619D5B326388}"/>
              </a:ext>
            </a:extLst>
          </p:cNvPr>
          <p:cNvSpPr txBox="1"/>
          <p:nvPr/>
        </p:nvSpPr>
        <p:spPr>
          <a:xfrm>
            <a:off x="7569410" y="2325629"/>
            <a:ext cx="4424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Stage 3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Use other ways to share the information – </a:t>
            </a:r>
            <a:r>
              <a:rPr lang="en-US" sz="2800" dirty="0">
                <a:solidFill>
                  <a:srgbClr val="7030A0"/>
                </a:solidFill>
              </a:rPr>
              <a:t>diagram, photos, text box, etc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CEB07-AF7B-E533-D123-5FC3ADE62541}"/>
              </a:ext>
            </a:extLst>
          </p:cNvPr>
          <p:cNvSpPr txBox="1"/>
          <p:nvPr/>
        </p:nvSpPr>
        <p:spPr>
          <a:xfrm>
            <a:off x="3561902" y="4902602"/>
            <a:ext cx="7157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Overall Structure: Large enough to be clearly seen and read. </a:t>
            </a:r>
            <a:r>
              <a:rPr lang="en-US" sz="2800" dirty="0">
                <a:solidFill>
                  <a:srgbClr val="7030A0"/>
                </a:solidFill>
              </a:rPr>
              <a:t>Choose a  graphic organizer that works best with the information. Plan your layout.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CC81D-F1C0-CEFA-2D02-A504EA42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0778" y="295209"/>
            <a:ext cx="3379072" cy="282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A3BF04-A1D8-3AC6-2880-66DC21AF3867}"/>
              </a:ext>
            </a:extLst>
          </p:cNvPr>
          <p:cNvSpPr txBox="1"/>
          <p:nvPr/>
        </p:nvSpPr>
        <p:spPr>
          <a:xfrm>
            <a:off x="3236339" y="3502219"/>
            <a:ext cx="4240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Find examples of informative posters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0016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  <p:bldP spid="11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9608-4A83-B182-F4FE-7D74AC6C4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171162"/>
            <a:ext cx="3630101" cy="12918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INFORMATIVE</a:t>
            </a:r>
            <a:b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Poster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EC621-714E-0262-4667-891F6FC3CBDB}"/>
              </a:ext>
            </a:extLst>
          </p:cNvPr>
          <p:cNvSpPr txBox="1"/>
          <p:nvPr/>
        </p:nvSpPr>
        <p:spPr>
          <a:xfrm>
            <a:off x="169333" y="1767698"/>
            <a:ext cx="3132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LANGUAGE FEATURES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F2ED7-FF28-AFD2-C32A-83FF76CABF69}"/>
              </a:ext>
            </a:extLst>
          </p:cNvPr>
          <p:cNvSpPr txBox="1"/>
          <p:nvPr/>
        </p:nvSpPr>
        <p:spPr>
          <a:xfrm>
            <a:off x="96899" y="2966644"/>
            <a:ext cx="3139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Similar to the language features of any information text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C9F5F-10EF-68FE-DC4A-41E8A965DBBA}"/>
              </a:ext>
            </a:extLst>
          </p:cNvPr>
          <p:cNvSpPr txBox="1"/>
          <p:nvPr/>
        </p:nvSpPr>
        <p:spPr>
          <a:xfrm>
            <a:off x="9276522" y="279439"/>
            <a:ext cx="22629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Informative: </a:t>
            </a:r>
            <a:r>
              <a:rPr lang="en-US" sz="2800" b="1" dirty="0">
                <a:solidFill>
                  <a:srgbClr val="7030A0"/>
                </a:solidFill>
              </a:rPr>
              <a:t>Facts and evidence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EBFC1-5D04-0D27-BC55-535DAC5B0A10}"/>
              </a:ext>
            </a:extLst>
          </p:cNvPr>
          <p:cNvSpPr txBox="1"/>
          <p:nvPr/>
        </p:nvSpPr>
        <p:spPr>
          <a:xfrm>
            <a:off x="8838267" y="4085432"/>
            <a:ext cx="3139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 words strategically. </a:t>
            </a:r>
            <a:r>
              <a:rPr lang="en-US" sz="2800" dirty="0">
                <a:solidFill>
                  <a:srgbClr val="0070C0"/>
                </a:solidFill>
              </a:rPr>
              <a:t>Give enough information but not too much.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CC81D-F1C0-CEFA-2D02-A504EA42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0778" y="295209"/>
            <a:ext cx="3379072" cy="282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A3BF04-A1D8-3AC6-2880-66DC21AF3867}"/>
              </a:ext>
            </a:extLst>
          </p:cNvPr>
          <p:cNvSpPr txBox="1"/>
          <p:nvPr/>
        </p:nvSpPr>
        <p:spPr>
          <a:xfrm>
            <a:off x="3236339" y="3502219"/>
            <a:ext cx="4240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Find examples of informative posters in the school.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1821E-1B5E-69CE-8774-6C447A24E439}"/>
              </a:ext>
            </a:extLst>
          </p:cNvPr>
          <p:cNvSpPr txBox="1"/>
          <p:nvPr/>
        </p:nvSpPr>
        <p:spPr>
          <a:xfrm>
            <a:off x="7794375" y="1690549"/>
            <a:ext cx="22629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Sequenced </a:t>
            </a:r>
            <a:r>
              <a:rPr lang="en-US" sz="2800" b="1" dirty="0">
                <a:solidFill>
                  <a:srgbClr val="7030A0"/>
                </a:solidFill>
              </a:rPr>
              <a:t>under headings, in topic paragraphs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378DD-AFE3-845C-D32F-ECC1F67A6694}"/>
              </a:ext>
            </a:extLst>
          </p:cNvPr>
          <p:cNvSpPr txBox="1"/>
          <p:nvPr/>
        </p:nvSpPr>
        <p:spPr>
          <a:xfrm>
            <a:off x="0" y="5070317"/>
            <a:ext cx="39985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There may be subject specific words and phrases.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9BF3A-0267-CA19-EA7B-1BF5AEDDEB98}"/>
              </a:ext>
            </a:extLst>
          </p:cNvPr>
          <p:cNvSpPr txBox="1"/>
          <p:nvPr/>
        </p:nvSpPr>
        <p:spPr>
          <a:xfrm>
            <a:off x="3998521" y="4993373"/>
            <a:ext cx="4406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Headings, sub-headings Captions, labelled diagrams may be used.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  <p:bldP spid="12" grpId="0"/>
      <p:bldP spid="3" grpId="0"/>
      <p:bldP spid="4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9608-4A83-B182-F4FE-7D74AC6C4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84" y="362019"/>
            <a:ext cx="3782516" cy="14859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Examples of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Informative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EC621-714E-0262-4667-891F6FC3CBDB}"/>
              </a:ext>
            </a:extLst>
          </p:cNvPr>
          <p:cNvSpPr txBox="1"/>
          <p:nvPr/>
        </p:nvSpPr>
        <p:spPr>
          <a:xfrm>
            <a:off x="409161" y="1859340"/>
            <a:ext cx="3132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Purpose: </a:t>
            </a:r>
            <a:r>
              <a:rPr lang="en-US" sz="3200" dirty="0">
                <a:solidFill>
                  <a:schemeClr val="bg1"/>
                </a:solidFill>
              </a:rPr>
              <a:t>To give information on a topic.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B003E408-B871-B836-A05D-E2814E8C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7213" y="76169"/>
            <a:ext cx="3271283" cy="4906925"/>
          </a:xfrm>
          <a:prstGeom prst="rect">
            <a:avLst/>
          </a:prstGeom>
        </p:spPr>
      </p:pic>
      <p:sp>
        <p:nvSpPr>
          <p:cNvPr id="19" name="Oval Callout 18">
            <a:extLst>
              <a:ext uri="{FF2B5EF4-FFF2-40B4-BE49-F238E27FC236}">
                <a16:creationId xmlns:a16="http://schemas.microsoft.com/office/drawing/2014/main" id="{28951F5D-CDF6-B35A-C26F-71D1E59F04CB}"/>
              </a:ext>
            </a:extLst>
          </p:cNvPr>
          <p:cNvSpPr/>
          <p:nvPr/>
        </p:nvSpPr>
        <p:spPr>
          <a:xfrm rot="1252605">
            <a:off x="7264594" y="110967"/>
            <a:ext cx="2082415" cy="14122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Headings, diagrams, tables, </a:t>
            </a:r>
            <a:endParaRPr lang="en-US" sz="20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75A89A-4C17-DE0B-D61A-536A03C57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9509" y="1847919"/>
            <a:ext cx="4556760" cy="341757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92079DC-9706-A648-2A27-621511421FCC}"/>
              </a:ext>
            </a:extLst>
          </p:cNvPr>
          <p:cNvSpPr/>
          <p:nvPr/>
        </p:nvSpPr>
        <p:spPr>
          <a:xfrm>
            <a:off x="5835000" y="5406390"/>
            <a:ext cx="4511040" cy="1375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of map and colour key to organise information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F70EE3-2607-5AF3-BAD1-041892ED1E9C}"/>
              </a:ext>
            </a:extLst>
          </p:cNvPr>
          <p:cNvSpPr txBox="1"/>
          <p:nvPr/>
        </p:nvSpPr>
        <p:spPr>
          <a:xfrm>
            <a:off x="0" y="3366164"/>
            <a:ext cx="4101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you decide to organise and set out your information is important. Plan your </a:t>
            </a:r>
            <a:r>
              <a:rPr lang="en-US" sz="3600" b="1" dirty="0">
                <a:solidFill>
                  <a:schemeClr val="bg1"/>
                </a:solidFill>
              </a:rPr>
              <a:t>structure </a:t>
            </a:r>
            <a:r>
              <a:rPr lang="en-US" sz="3600" dirty="0">
                <a:solidFill>
                  <a:schemeClr val="bg1"/>
                </a:solidFill>
              </a:rPr>
              <a:t>carefully.</a:t>
            </a:r>
          </a:p>
        </p:txBody>
      </p:sp>
    </p:spTree>
    <p:extLst>
      <p:ext uri="{BB962C8B-B14F-4D97-AF65-F5344CB8AC3E}">
        <p14:creationId xmlns:p14="http://schemas.microsoft.com/office/powerpoint/2010/main" val="14673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9" grpId="0" animBg="1"/>
      <p:bldP spid="51" grpId="0" animBg="1"/>
      <p:bldP spid="52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{1E864FA4-A870-CF45-9CAF-0D646BDFEA12}tf10001120</Template>
  <TotalTime>226</TotalTime>
  <Words>220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INFORMATIVE Posters</vt:lpstr>
      <vt:lpstr>INFORMATIVE PostersI</vt:lpstr>
      <vt:lpstr>INFORMATIVE PostersI</vt:lpstr>
      <vt:lpstr>Examples of Informative Posters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Texts</dc:title>
  <dc:creator>grantlesley@bigpond.com</dc:creator>
  <cp:lastModifiedBy>grantlesley@bigpond.com</cp:lastModifiedBy>
  <cp:revision>5</cp:revision>
  <dcterms:created xsi:type="dcterms:W3CDTF">2023-01-29T23:26:44Z</dcterms:created>
  <dcterms:modified xsi:type="dcterms:W3CDTF">2023-03-06T01:03:06Z</dcterms:modified>
</cp:coreProperties>
</file>