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62" r:id="rId4"/>
    <p:sldId id="258" r:id="rId5"/>
    <p:sldId id="260" r:id="rId6"/>
    <p:sldId id="259"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658"/>
    <p:restoredTop sz="95897"/>
  </p:normalViewPr>
  <p:slideViewPr>
    <p:cSldViewPr snapToGrid="0">
      <p:cViewPr varScale="1">
        <p:scale>
          <a:sx n="76" d="100"/>
          <a:sy n="76" d="100"/>
        </p:scale>
        <p:origin x="216" y="9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9716DB-9FF1-154F-8DB4-69576567EE2A}" type="datetimeFigureOut">
              <a:rPr lang="en-US" smtClean="0"/>
              <a:t>2/9/23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76BBEA-DF2D-5349-A9D9-F3DB9C05CB37}" type="slidenum">
              <a:rPr lang="en-US" smtClean="0"/>
              <a:t>‹#›</a:t>
            </a:fld>
            <a:endParaRPr lang="en-US"/>
          </a:p>
        </p:txBody>
      </p:sp>
    </p:spTree>
    <p:extLst>
      <p:ext uri="{BB962C8B-B14F-4D97-AF65-F5344CB8AC3E}">
        <p14:creationId xmlns:p14="http://schemas.microsoft.com/office/powerpoint/2010/main" val="2495996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AU" b="0" i="0" dirty="0">
                <a:solidFill>
                  <a:srgbClr val="202124"/>
                </a:solidFill>
                <a:effectLst/>
                <a:latin typeface="arial" panose="020B0604020202020204" pitchFamily="34" charset="0"/>
              </a:rPr>
              <a:t>Companies often use brochures to promote their products or services. A brochure is a promotional document primarily used </a:t>
            </a:r>
            <a:r>
              <a:rPr lang="en-AU" b="1" i="0" dirty="0">
                <a:solidFill>
                  <a:srgbClr val="202124"/>
                </a:solidFill>
                <a:effectLst/>
                <a:latin typeface="arial" panose="020B0604020202020204" pitchFamily="34" charset="0"/>
              </a:rPr>
              <a:t>to introduce a company, organization, products, or services and inform prospective customers or members of the public of the benefits   For a brochure to be effective, it needs the following three key elements:</a:t>
            </a:r>
            <a:endParaRPr lang="en-AU" b="0" i="0" dirty="0">
              <a:solidFill>
                <a:srgbClr val="202124"/>
              </a:solidFill>
              <a:effectLst/>
              <a:latin typeface="arial" panose="020B0604020202020204" pitchFamily="34" charset="0"/>
            </a:endParaRPr>
          </a:p>
          <a:p>
            <a:pPr algn="l">
              <a:buFont typeface="Arial" panose="020B0604020202020204" pitchFamily="34" charset="0"/>
              <a:buChar char="•"/>
            </a:pPr>
            <a:r>
              <a:rPr lang="en-AU" b="0" i="0" dirty="0">
                <a:solidFill>
                  <a:srgbClr val="202124"/>
                </a:solidFill>
                <a:effectLst/>
                <a:latin typeface="arial" panose="020B0604020202020204" pitchFamily="34" charset="0"/>
              </a:rPr>
              <a:t>A compelling copy.</a:t>
            </a:r>
          </a:p>
          <a:p>
            <a:pPr algn="l">
              <a:buFont typeface="Arial" panose="020B0604020202020204" pitchFamily="34" charset="0"/>
              <a:buChar char="•"/>
            </a:pPr>
            <a:r>
              <a:rPr lang="en-AU" b="0" i="0" dirty="0">
                <a:solidFill>
                  <a:srgbClr val="202124"/>
                </a:solidFill>
                <a:effectLst/>
                <a:latin typeface="arial" panose="020B0604020202020204" pitchFamily="34" charset="0"/>
              </a:rPr>
              <a:t>An easy-to-read layout.</a:t>
            </a:r>
          </a:p>
          <a:p>
            <a:pPr algn="l">
              <a:buFont typeface="Arial" panose="020B0604020202020204" pitchFamily="34" charset="0"/>
              <a:buChar char="•"/>
            </a:pPr>
            <a:r>
              <a:rPr lang="en-AU" b="0" i="0" dirty="0">
                <a:solidFill>
                  <a:srgbClr val="202124"/>
                </a:solidFill>
                <a:effectLst/>
                <a:latin typeface="arial" panose="020B0604020202020204" pitchFamily="34" charset="0"/>
              </a:rPr>
              <a:t>A simple yet eye-catching graphic design.</a:t>
            </a:r>
          </a:p>
          <a:p>
            <a:pPr algn="l">
              <a:buFont typeface="Arial" panose="020B0604020202020204" pitchFamily="34" charset="0"/>
              <a:buChar char="•"/>
            </a:pPr>
            <a:r>
              <a:rPr lang="en-AU" b="0" i="0" dirty="0">
                <a:solidFill>
                  <a:srgbClr val="202124"/>
                </a:solidFill>
                <a:effectLst/>
                <a:latin typeface="arial" panose="020B0604020202020204" pitchFamily="34" charset="0"/>
              </a:rPr>
              <a:t>Each brochure should contain the following elements: </a:t>
            </a:r>
            <a:r>
              <a:rPr lang="en-AU" b="1" i="0" dirty="0">
                <a:solidFill>
                  <a:srgbClr val="202124"/>
                </a:solidFill>
                <a:effectLst/>
                <a:latin typeface="arial" panose="020B0604020202020204" pitchFamily="34" charset="0"/>
              </a:rPr>
              <a:t>a headline, brand elements, contact information, a call to action, text, and visuals</a:t>
            </a:r>
            <a:r>
              <a:rPr lang="en-AU" b="0" i="0" dirty="0">
                <a:solidFill>
                  <a:srgbClr val="202124"/>
                </a:solidFill>
                <a:effectLst/>
                <a:latin typeface="arial" panose="020B0604020202020204" pitchFamily="34" charset="0"/>
              </a:rPr>
              <a:t>.</a:t>
            </a:r>
            <a:r>
              <a:rPr lang="en-AU" b="0" i="0" dirty="0">
                <a:solidFill>
                  <a:srgbClr val="70757A"/>
                </a:solidFill>
                <a:effectLst/>
                <a:latin typeface="arial" panose="020B0604020202020204" pitchFamily="34" charset="0"/>
              </a:rPr>
              <a:t>19 May 2022 </a:t>
            </a:r>
            <a:r>
              <a:rPr lang="en-AU" b="0" i="0" dirty="0">
                <a:solidFill>
                  <a:srgbClr val="202124"/>
                </a:solidFill>
                <a:effectLst/>
                <a:latin typeface="arial" panose="020B0604020202020204" pitchFamily="34" charset="0"/>
              </a:rPr>
              <a:t>They introduce. Chances are your reader has never heard of you, or your company, or your products or services, or how any of this stands out from your competitors. ...</a:t>
            </a:r>
          </a:p>
          <a:p>
            <a:pPr algn="l">
              <a:buFont typeface="Arial" panose="020B0604020202020204" pitchFamily="34" charset="0"/>
              <a:buChar char="•"/>
            </a:pPr>
            <a:r>
              <a:rPr lang="en-AU" b="0" i="0" dirty="0">
                <a:solidFill>
                  <a:srgbClr val="202124"/>
                </a:solidFill>
                <a:effectLst/>
                <a:latin typeface="arial" panose="020B0604020202020204" pitchFamily="34" charset="0"/>
              </a:rPr>
              <a:t>They inform. ...</a:t>
            </a:r>
          </a:p>
          <a:p>
            <a:pPr algn="l">
              <a:buFont typeface="Arial" panose="020B0604020202020204" pitchFamily="34" charset="0"/>
              <a:buChar char="•"/>
            </a:pPr>
            <a:r>
              <a:rPr lang="en-AU" b="0" i="0" dirty="0">
                <a:solidFill>
                  <a:srgbClr val="202124"/>
                </a:solidFill>
                <a:effectLst/>
                <a:latin typeface="arial" panose="020B0604020202020204" pitchFamily="34" charset="0"/>
              </a:rPr>
              <a:t>They persuade. ...</a:t>
            </a:r>
          </a:p>
          <a:p>
            <a:pPr algn="l">
              <a:buFont typeface="Arial" panose="020B0604020202020204" pitchFamily="34" charset="0"/>
              <a:buChar char="•"/>
            </a:pPr>
            <a:r>
              <a:rPr lang="en-AU" b="0" i="0" dirty="0">
                <a:solidFill>
                  <a:srgbClr val="202124"/>
                </a:solidFill>
                <a:effectLst/>
                <a:latin typeface="arial" panose="020B0604020202020204" pitchFamily="34" charset="0"/>
              </a:rPr>
              <a:t>They are complete. ...</a:t>
            </a:r>
          </a:p>
          <a:p>
            <a:pPr algn="l">
              <a:buFont typeface="Arial" panose="020B0604020202020204" pitchFamily="34" charset="0"/>
              <a:buChar char="•"/>
            </a:pPr>
            <a:r>
              <a:rPr lang="en-AU" b="0" i="0" dirty="0">
                <a:solidFill>
                  <a:srgbClr val="202124"/>
                </a:solidFill>
                <a:effectLst/>
                <a:latin typeface="arial" panose="020B0604020202020204" pitchFamily="34" charset="0"/>
              </a:rPr>
              <a:t>They are consistent.</a:t>
            </a:r>
          </a:p>
          <a:p>
            <a:pPr algn="l"/>
            <a:br>
              <a:rPr lang="en-AU" b="0" i="0" dirty="0">
                <a:solidFill>
                  <a:srgbClr val="202124"/>
                </a:solidFill>
                <a:effectLst/>
                <a:latin typeface="arial" panose="020B0604020202020204" pitchFamily="34" charset="0"/>
              </a:rPr>
            </a:br>
            <a:endParaRPr lang="en-AU" b="0" i="0" dirty="0">
              <a:solidFill>
                <a:srgbClr val="202124"/>
              </a:solidFill>
              <a:effectLst/>
              <a:latin typeface="arial" panose="020B0604020202020204" pitchFamily="34" charset="0"/>
            </a:endParaRPr>
          </a:p>
          <a:p>
            <a:pPr algn="l"/>
            <a:r>
              <a:rPr lang="en-AU" b="0" i="0" dirty="0">
                <a:solidFill>
                  <a:srgbClr val="202124"/>
                </a:solidFill>
                <a:effectLst/>
                <a:latin typeface="arial" panose="020B0604020202020204" pitchFamily="34" charset="0"/>
              </a:rPr>
              <a:t>Keep it easy for your customers to read by offering small amounts of information on the front cover and small inside panel. </a:t>
            </a:r>
            <a:r>
              <a:rPr lang="en-AU" b="1" i="0" dirty="0">
                <a:solidFill>
                  <a:srgbClr val="202124"/>
                </a:solidFill>
                <a:effectLst/>
                <a:latin typeface="arial" panose="020B0604020202020204" pitchFamily="34" charset="0"/>
              </a:rPr>
              <a:t>Use the inside three panels for your product descriptions and services.</a:t>
            </a:r>
            <a:r>
              <a:rPr lang="en-AU" b="0" i="0" dirty="0">
                <a:solidFill>
                  <a:srgbClr val="202124"/>
                </a:solidFill>
                <a:effectLst/>
                <a:latin typeface="arial" panose="020B0604020202020204" pitchFamily="34" charset="0"/>
              </a:rPr>
              <a:t> </a:t>
            </a:r>
            <a:r>
              <a:rPr lang="en-AU" b="1" i="0" dirty="0">
                <a:solidFill>
                  <a:srgbClr val="202124"/>
                </a:solidFill>
                <a:effectLst/>
                <a:latin typeface="arial" panose="020B0604020202020204" pitchFamily="34" charset="0"/>
              </a:rPr>
              <a:t>Avoid placing important information on the far right inside panel</a:t>
            </a:r>
            <a:r>
              <a:rPr lang="en-AU" b="0" i="0" dirty="0">
                <a:solidFill>
                  <a:srgbClr val="202124"/>
                </a:solidFill>
                <a:effectLst/>
                <a:latin typeface="arial" panose="020B0604020202020204" pitchFamily="34" charset="0"/>
              </a:rPr>
              <a:t>.</a:t>
            </a:r>
          </a:p>
          <a:p>
            <a:endParaRPr lang="en-US" dirty="0"/>
          </a:p>
        </p:txBody>
      </p:sp>
      <p:sp>
        <p:nvSpPr>
          <p:cNvPr id="4" name="Slide Number Placeholder 3"/>
          <p:cNvSpPr>
            <a:spLocks noGrp="1"/>
          </p:cNvSpPr>
          <p:nvPr>
            <p:ph type="sldNum" sz="quarter" idx="5"/>
          </p:nvPr>
        </p:nvSpPr>
        <p:spPr/>
        <p:txBody>
          <a:bodyPr/>
          <a:lstStyle/>
          <a:p>
            <a:fld id="{1776BBEA-DF2D-5349-A9D9-F3DB9C05CB37}" type="slidenum">
              <a:rPr lang="en-US" smtClean="0"/>
              <a:t>2</a:t>
            </a:fld>
            <a:endParaRPr lang="en-US"/>
          </a:p>
        </p:txBody>
      </p:sp>
    </p:spTree>
    <p:extLst>
      <p:ext uri="{BB962C8B-B14F-4D97-AF65-F5344CB8AC3E}">
        <p14:creationId xmlns:p14="http://schemas.microsoft.com/office/powerpoint/2010/main" val="4079448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AU" b="0" i="0" dirty="0">
                <a:solidFill>
                  <a:srgbClr val="374151"/>
                </a:solidFill>
                <a:effectLst/>
                <a:latin typeface="Söhne"/>
              </a:rPr>
              <a:t>The purpose of an information report is to provide a clear and concise overview of a particular subject or topic. It is used to inform the reader about a particular issue, concept, event, or process. The information in an information report is usually presented in a structured and organized manner, with headings and subheadings used to break up the text and make it easier to understand.</a:t>
            </a:r>
          </a:p>
          <a:p>
            <a:pPr algn="l"/>
            <a:r>
              <a:rPr lang="en-AU" b="0" i="0" dirty="0">
                <a:solidFill>
                  <a:srgbClr val="374151"/>
                </a:solidFill>
                <a:effectLst/>
                <a:latin typeface="Söhne"/>
              </a:rPr>
              <a:t>The main objective of an information report is to present information in a neutral and objective manner, without any personal opinions or biases. The goal is to educate the reader and provide them with accurate and relevant information that they can use to make informed decisions or understand a particular subject better.</a:t>
            </a:r>
          </a:p>
          <a:p>
            <a:pPr algn="l"/>
            <a:r>
              <a:rPr lang="en-AU" b="0" i="0" dirty="0">
                <a:solidFill>
                  <a:srgbClr val="374151"/>
                </a:solidFill>
                <a:effectLst/>
                <a:latin typeface="Söhne"/>
              </a:rPr>
              <a:t>Information reports can be used in a variety of settings, including education, business, government, and media. They can take the form of written reports, oral presentations, or multimedia presentations. Regardless of the format, the purpose of an information report is to communicate information clearly and effectively to its intended audience.</a:t>
            </a:r>
          </a:p>
          <a:p>
            <a:endParaRPr lang="en-US" dirty="0"/>
          </a:p>
        </p:txBody>
      </p:sp>
      <p:sp>
        <p:nvSpPr>
          <p:cNvPr id="4" name="Slide Number Placeholder 3"/>
          <p:cNvSpPr>
            <a:spLocks noGrp="1"/>
          </p:cNvSpPr>
          <p:nvPr>
            <p:ph type="sldNum" sz="quarter" idx="5"/>
          </p:nvPr>
        </p:nvSpPr>
        <p:spPr/>
        <p:txBody>
          <a:bodyPr/>
          <a:lstStyle/>
          <a:p>
            <a:fld id="{1776BBEA-DF2D-5349-A9D9-F3DB9C05CB37}" type="slidenum">
              <a:rPr lang="en-US" smtClean="0"/>
              <a:t>5</a:t>
            </a:fld>
            <a:endParaRPr lang="en-US"/>
          </a:p>
        </p:txBody>
      </p:sp>
    </p:spTree>
    <p:extLst>
      <p:ext uri="{BB962C8B-B14F-4D97-AF65-F5344CB8AC3E}">
        <p14:creationId xmlns:p14="http://schemas.microsoft.com/office/powerpoint/2010/main" val="3773376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stages can vary depending on context. Particularly in a classroom setting, for example, students may be given a template of stages which may include headings, to work with.</a:t>
            </a:r>
          </a:p>
        </p:txBody>
      </p:sp>
      <p:sp>
        <p:nvSpPr>
          <p:cNvPr id="4" name="Slide Number Placeholder 3"/>
          <p:cNvSpPr>
            <a:spLocks noGrp="1"/>
          </p:cNvSpPr>
          <p:nvPr>
            <p:ph type="sldNum" sz="quarter" idx="5"/>
          </p:nvPr>
        </p:nvSpPr>
        <p:spPr/>
        <p:txBody>
          <a:bodyPr/>
          <a:lstStyle/>
          <a:p>
            <a:fld id="{1776BBEA-DF2D-5349-A9D9-F3DB9C05CB37}" type="slidenum">
              <a:rPr lang="en-US" smtClean="0"/>
              <a:t>7</a:t>
            </a:fld>
            <a:endParaRPr lang="en-US"/>
          </a:p>
        </p:txBody>
      </p:sp>
    </p:spTree>
    <p:extLst>
      <p:ext uri="{BB962C8B-B14F-4D97-AF65-F5344CB8AC3E}">
        <p14:creationId xmlns:p14="http://schemas.microsoft.com/office/powerpoint/2010/main" val="3576805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002F4-4E12-C45D-422B-52EA005308B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0DBF018-A557-0F58-83FC-8BF15CF3D7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5DE01B4-6E96-0070-F331-77A6E11CE8C0}"/>
              </a:ext>
            </a:extLst>
          </p:cNvPr>
          <p:cNvSpPr>
            <a:spLocks noGrp="1"/>
          </p:cNvSpPr>
          <p:nvPr>
            <p:ph type="dt" sz="half" idx="10"/>
          </p:nvPr>
        </p:nvSpPr>
        <p:spPr/>
        <p:txBody>
          <a:bodyPr/>
          <a:lstStyle/>
          <a:p>
            <a:fld id="{BBCA1305-69E1-4140-B420-90BA9CB73656}" type="datetimeFigureOut">
              <a:rPr lang="en-US" smtClean="0"/>
              <a:t>2/9/23</a:t>
            </a:fld>
            <a:endParaRPr lang="en-US"/>
          </a:p>
        </p:txBody>
      </p:sp>
      <p:sp>
        <p:nvSpPr>
          <p:cNvPr id="5" name="Footer Placeholder 4">
            <a:extLst>
              <a:ext uri="{FF2B5EF4-FFF2-40B4-BE49-F238E27FC236}">
                <a16:creationId xmlns:a16="http://schemas.microsoft.com/office/drawing/2014/main" id="{8CCD9BE9-073F-04AE-C53F-69585A2B10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3DF599-5C0A-EBD8-3447-B0740F4E6A33}"/>
              </a:ext>
            </a:extLst>
          </p:cNvPr>
          <p:cNvSpPr>
            <a:spLocks noGrp="1"/>
          </p:cNvSpPr>
          <p:nvPr>
            <p:ph type="sldNum" sz="quarter" idx="12"/>
          </p:nvPr>
        </p:nvSpPr>
        <p:spPr/>
        <p:txBody>
          <a:bodyPr/>
          <a:lstStyle/>
          <a:p>
            <a:fld id="{E0B0D1F2-62EE-F04A-B672-8C9E8C0C5143}" type="slidenum">
              <a:rPr lang="en-US" smtClean="0"/>
              <a:t>‹#›</a:t>
            </a:fld>
            <a:endParaRPr lang="en-US"/>
          </a:p>
        </p:txBody>
      </p:sp>
    </p:spTree>
    <p:extLst>
      <p:ext uri="{BB962C8B-B14F-4D97-AF65-F5344CB8AC3E}">
        <p14:creationId xmlns:p14="http://schemas.microsoft.com/office/powerpoint/2010/main" val="267348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376E5-1CD1-D95A-30F5-93BE524B81F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0854A5E-1866-0262-51E3-6DF852C3B86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33D2ECF-31F3-8841-F3B8-36D7F99BADA9}"/>
              </a:ext>
            </a:extLst>
          </p:cNvPr>
          <p:cNvSpPr>
            <a:spLocks noGrp="1"/>
          </p:cNvSpPr>
          <p:nvPr>
            <p:ph type="dt" sz="half" idx="10"/>
          </p:nvPr>
        </p:nvSpPr>
        <p:spPr/>
        <p:txBody>
          <a:bodyPr/>
          <a:lstStyle/>
          <a:p>
            <a:fld id="{BBCA1305-69E1-4140-B420-90BA9CB73656}" type="datetimeFigureOut">
              <a:rPr lang="en-US" smtClean="0"/>
              <a:t>2/9/23</a:t>
            </a:fld>
            <a:endParaRPr lang="en-US"/>
          </a:p>
        </p:txBody>
      </p:sp>
      <p:sp>
        <p:nvSpPr>
          <p:cNvPr id="5" name="Footer Placeholder 4">
            <a:extLst>
              <a:ext uri="{FF2B5EF4-FFF2-40B4-BE49-F238E27FC236}">
                <a16:creationId xmlns:a16="http://schemas.microsoft.com/office/drawing/2014/main" id="{9F3C9C81-5F9A-A910-4BC2-1E08F46BD4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16B054-402A-F758-7928-3F0BE914CF28}"/>
              </a:ext>
            </a:extLst>
          </p:cNvPr>
          <p:cNvSpPr>
            <a:spLocks noGrp="1"/>
          </p:cNvSpPr>
          <p:nvPr>
            <p:ph type="sldNum" sz="quarter" idx="12"/>
          </p:nvPr>
        </p:nvSpPr>
        <p:spPr/>
        <p:txBody>
          <a:bodyPr/>
          <a:lstStyle/>
          <a:p>
            <a:fld id="{E0B0D1F2-62EE-F04A-B672-8C9E8C0C5143}" type="slidenum">
              <a:rPr lang="en-US" smtClean="0"/>
              <a:t>‹#›</a:t>
            </a:fld>
            <a:endParaRPr lang="en-US"/>
          </a:p>
        </p:txBody>
      </p:sp>
    </p:spTree>
    <p:extLst>
      <p:ext uri="{BB962C8B-B14F-4D97-AF65-F5344CB8AC3E}">
        <p14:creationId xmlns:p14="http://schemas.microsoft.com/office/powerpoint/2010/main" val="2308242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61165B-8002-D22D-3C61-4639CE5F15B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171E89C-49A7-C53C-7F4B-1D5B2BA066B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0E57955-E414-E0B4-4892-4125E7E1FF6A}"/>
              </a:ext>
            </a:extLst>
          </p:cNvPr>
          <p:cNvSpPr>
            <a:spLocks noGrp="1"/>
          </p:cNvSpPr>
          <p:nvPr>
            <p:ph type="dt" sz="half" idx="10"/>
          </p:nvPr>
        </p:nvSpPr>
        <p:spPr/>
        <p:txBody>
          <a:bodyPr/>
          <a:lstStyle/>
          <a:p>
            <a:fld id="{BBCA1305-69E1-4140-B420-90BA9CB73656}" type="datetimeFigureOut">
              <a:rPr lang="en-US" smtClean="0"/>
              <a:t>2/9/23</a:t>
            </a:fld>
            <a:endParaRPr lang="en-US"/>
          </a:p>
        </p:txBody>
      </p:sp>
      <p:sp>
        <p:nvSpPr>
          <p:cNvPr id="5" name="Footer Placeholder 4">
            <a:extLst>
              <a:ext uri="{FF2B5EF4-FFF2-40B4-BE49-F238E27FC236}">
                <a16:creationId xmlns:a16="http://schemas.microsoft.com/office/drawing/2014/main" id="{C762F44D-0A5B-4C5B-9653-E25FC12B12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6EDD34-2078-94A3-7A55-5A821FD76804}"/>
              </a:ext>
            </a:extLst>
          </p:cNvPr>
          <p:cNvSpPr>
            <a:spLocks noGrp="1"/>
          </p:cNvSpPr>
          <p:nvPr>
            <p:ph type="sldNum" sz="quarter" idx="12"/>
          </p:nvPr>
        </p:nvSpPr>
        <p:spPr/>
        <p:txBody>
          <a:bodyPr/>
          <a:lstStyle/>
          <a:p>
            <a:fld id="{E0B0D1F2-62EE-F04A-B672-8C9E8C0C5143}" type="slidenum">
              <a:rPr lang="en-US" smtClean="0"/>
              <a:t>‹#›</a:t>
            </a:fld>
            <a:endParaRPr lang="en-US"/>
          </a:p>
        </p:txBody>
      </p:sp>
    </p:spTree>
    <p:extLst>
      <p:ext uri="{BB962C8B-B14F-4D97-AF65-F5344CB8AC3E}">
        <p14:creationId xmlns:p14="http://schemas.microsoft.com/office/powerpoint/2010/main" val="3700045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EBAD9-CF97-F120-7422-27B6B27562B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92550FE-D269-8CE2-D020-40A20AA77BF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A498521-DFA2-D43C-6FC3-CC3B51831314}"/>
              </a:ext>
            </a:extLst>
          </p:cNvPr>
          <p:cNvSpPr>
            <a:spLocks noGrp="1"/>
          </p:cNvSpPr>
          <p:nvPr>
            <p:ph type="dt" sz="half" idx="10"/>
          </p:nvPr>
        </p:nvSpPr>
        <p:spPr/>
        <p:txBody>
          <a:bodyPr/>
          <a:lstStyle/>
          <a:p>
            <a:fld id="{BBCA1305-69E1-4140-B420-90BA9CB73656}" type="datetimeFigureOut">
              <a:rPr lang="en-US" smtClean="0"/>
              <a:t>2/9/23</a:t>
            </a:fld>
            <a:endParaRPr lang="en-US"/>
          </a:p>
        </p:txBody>
      </p:sp>
      <p:sp>
        <p:nvSpPr>
          <p:cNvPr id="5" name="Footer Placeholder 4">
            <a:extLst>
              <a:ext uri="{FF2B5EF4-FFF2-40B4-BE49-F238E27FC236}">
                <a16:creationId xmlns:a16="http://schemas.microsoft.com/office/drawing/2014/main" id="{C64F4811-484D-AFAB-1959-570CA5B448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B74DF-038C-1D17-73B5-21FCE7CF479B}"/>
              </a:ext>
            </a:extLst>
          </p:cNvPr>
          <p:cNvSpPr>
            <a:spLocks noGrp="1"/>
          </p:cNvSpPr>
          <p:nvPr>
            <p:ph type="sldNum" sz="quarter" idx="12"/>
          </p:nvPr>
        </p:nvSpPr>
        <p:spPr/>
        <p:txBody>
          <a:bodyPr/>
          <a:lstStyle/>
          <a:p>
            <a:fld id="{E0B0D1F2-62EE-F04A-B672-8C9E8C0C5143}" type="slidenum">
              <a:rPr lang="en-US" smtClean="0"/>
              <a:t>‹#›</a:t>
            </a:fld>
            <a:endParaRPr lang="en-US"/>
          </a:p>
        </p:txBody>
      </p:sp>
    </p:spTree>
    <p:extLst>
      <p:ext uri="{BB962C8B-B14F-4D97-AF65-F5344CB8AC3E}">
        <p14:creationId xmlns:p14="http://schemas.microsoft.com/office/powerpoint/2010/main" val="428275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9E59-C7FE-41FA-6376-2612364A627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143AADA-F738-6BD1-D4FE-9114E9FCDC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8973877-483C-A282-8E0E-CD90A2132BCB}"/>
              </a:ext>
            </a:extLst>
          </p:cNvPr>
          <p:cNvSpPr>
            <a:spLocks noGrp="1"/>
          </p:cNvSpPr>
          <p:nvPr>
            <p:ph type="dt" sz="half" idx="10"/>
          </p:nvPr>
        </p:nvSpPr>
        <p:spPr/>
        <p:txBody>
          <a:bodyPr/>
          <a:lstStyle/>
          <a:p>
            <a:fld id="{BBCA1305-69E1-4140-B420-90BA9CB73656}" type="datetimeFigureOut">
              <a:rPr lang="en-US" smtClean="0"/>
              <a:t>2/9/23</a:t>
            </a:fld>
            <a:endParaRPr lang="en-US"/>
          </a:p>
        </p:txBody>
      </p:sp>
      <p:sp>
        <p:nvSpPr>
          <p:cNvPr id="5" name="Footer Placeholder 4">
            <a:extLst>
              <a:ext uri="{FF2B5EF4-FFF2-40B4-BE49-F238E27FC236}">
                <a16:creationId xmlns:a16="http://schemas.microsoft.com/office/drawing/2014/main" id="{1923539B-1A99-8CF2-B29E-ADD5AF47B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1A0836-06DD-FEDC-4FC7-0401A53F79BA}"/>
              </a:ext>
            </a:extLst>
          </p:cNvPr>
          <p:cNvSpPr>
            <a:spLocks noGrp="1"/>
          </p:cNvSpPr>
          <p:nvPr>
            <p:ph type="sldNum" sz="quarter" idx="12"/>
          </p:nvPr>
        </p:nvSpPr>
        <p:spPr/>
        <p:txBody>
          <a:bodyPr/>
          <a:lstStyle/>
          <a:p>
            <a:fld id="{E0B0D1F2-62EE-F04A-B672-8C9E8C0C5143}" type="slidenum">
              <a:rPr lang="en-US" smtClean="0"/>
              <a:t>‹#›</a:t>
            </a:fld>
            <a:endParaRPr lang="en-US"/>
          </a:p>
        </p:txBody>
      </p:sp>
    </p:spTree>
    <p:extLst>
      <p:ext uri="{BB962C8B-B14F-4D97-AF65-F5344CB8AC3E}">
        <p14:creationId xmlns:p14="http://schemas.microsoft.com/office/powerpoint/2010/main" val="1320650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2FE21-D6F2-448D-CBA3-612506FE15D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14967C7-EABC-D60D-4689-65B9C3C6D17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A5EBA4F-D501-38EC-C3CC-6216B2EFBCC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E89D9D0-4F06-BA29-9260-4CC4886216D1}"/>
              </a:ext>
            </a:extLst>
          </p:cNvPr>
          <p:cNvSpPr>
            <a:spLocks noGrp="1"/>
          </p:cNvSpPr>
          <p:nvPr>
            <p:ph type="dt" sz="half" idx="10"/>
          </p:nvPr>
        </p:nvSpPr>
        <p:spPr/>
        <p:txBody>
          <a:bodyPr/>
          <a:lstStyle/>
          <a:p>
            <a:fld id="{BBCA1305-69E1-4140-B420-90BA9CB73656}" type="datetimeFigureOut">
              <a:rPr lang="en-US" smtClean="0"/>
              <a:t>2/9/23</a:t>
            </a:fld>
            <a:endParaRPr lang="en-US"/>
          </a:p>
        </p:txBody>
      </p:sp>
      <p:sp>
        <p:nvSpPr>
          <p:cNvPr id="6" name="Footer Placeholder 5">
            <a:extLst>
              <a:ext uri="{FF2B5EF4-FFF2-40B4-BE49-F238E27FC236}">
                <a16:creationId xmlns:a16="http://schemas.microsoft.com/office/drawing/2014/main" id="{CCB78122-742A-21CB-0ACF-5105A66E5B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EA43F2-F803-96E8-CFC2-C4515C98A9DB}"/>
              </a:ext>
            </a:extLst>
          </p:cNvPr>
          <p:cNvSpPr>
            <a:spLocks noGrp="1"/>
          </p:cNvSpPr>
          <p:nvPr>
            <p:ph type="sldNum" sz="quarter" idx="12"/>
          </p:nvPr>
        </p:nvSpPr>
        <p:spPr/>
        <p:txBody>
          <a:bodyPr/>
          <a:lstStyle/>
          <a:p>
            <a:fld id="{E0B0D1F2-62EE-F04A-B672-8C9E8C0C5143}" type="slidenum">
              <a:rPr lang="en-US" smtClean="0"/>
              <a:t>‹#›</a:t>
            </a:fld>
            <a:endParaRPr lang="en-US"/>
          </a:p>
        </p:txBody>
      </p:sp>
    </p:spTree>
    <p:extLst>
      <p:ext uri="{BB962C8B-B14F-4D97-AF65-F5344CB8AC3E}">
        <p14:creationId xmlns:p14="http://schemas.microsoft.com/office/powerpoint/2010/main" val="1241638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8CD23-55DF-D9C4-D03E-00DA73995A2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1184A21-7004-1E84-331A-489B8599A9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A9FF4A7-A601-71C3-9393-A33CF084E5F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E971F18-03C2-DD74-B0FF-F83EF0ECD5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F170D57-3D82-F537-8936-7B678BA7BEC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7F90606-FE7D-E2DD-715E-3A731C32A267}"/>
              </a:ext>
            </a:extLst>
          </p:cNvPr>
          <p:cNvSpPr>
            <a:spLocks noGrp="1"/>
          </p:cNvSpPr>
          <p:nvPr>
            <p:ph type="dt" sz="half" idx="10"/>
          </p:nvPr>
        </p:nvSpPr>
        <p:spPr/>
        <p:txBody>
          <a:bodyPr/>
          <a:lstStyle/>
          <a:p>
            <a:fld id="{BBCA1305-69E1-4140-B420-90BA9CB73656}" type="datetimeFigureOut">
              <a:rPr lang="en-US" smtClean="0"/>
              <a:t>2/9/23</a:t>
            </a:fld>
            <a:endParaRPr lang="en-US"/>
          </a:p>
        </p:txBody>
      </p:sp>
      <p:sp>
        <p:nvSpPr>
          <p:cNvPr id="8" name="Footer Placeholder 7">
            <a:extLst>
              <a:ext uri="{FF2B5EF4-FFF2-40B4-BE49-F238E27FC236}">
                <a16:creationId xmlns:a16="http://schemas.microsoft.com/office/drawing/2014/main" id="{D217D5C6-EFA4-3B87-7140-5894427E3C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C7BBF5-0A73-5040-3A0D-2A8382C85569}"/>
              </a:ext>
            </a:extLst>
          </p:cNvPr>
          <p:cNvSpPr>
            <a:spLocks noGrp="1"/>
          </p:cNvSpPr>
          <p:nvPr>
            <p:ph type="sldNum" sz="quarter" idx="12"/>
          </p:nvPr>
        </p:nvSpPr>
        <p:spPr/>
        <p:txBody>
          <a:bodyPr/>
          <a:lstStyle/>
          <a:p>
            <a:fld id="{E0B0D1F2-62EE-F04A-B672-8C9E8C0C5143}" type="slidenum">
              <a:rPr lang="en-US" smtClean="0"/>
              <a:t>‹#›</a:t>
            </a:fld>
            <a:endParaRPr lang="en-US"/>
          </a:p>
        </p:txBody>
      </p:sp>
    </p:spTree>
    <p:extLst>
      <p:ext uri="{BB962C8B-B14F-4D97-AF65-F5344CB8AC3E}">
        <p14:creationId xmlns:p14="http://schemas.microsoft.com/office/powerpoint/2010/main" val="1489044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CA020-DF7C-2377-FE69-2B2A425326E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B4A9594-28CD-311D-A3D1-18F543C65037}"/>
              </a:ext>
            </a:extLst>
          </p:cNvPr>
          <p:cNvSpPr>
            <a:spLocks noGrp="1"/>
          </p:cNvSpPr>
          <p:nvPr>
            <p:ph type="dt" sz="half" idx="10"/>
          </p:nvPr>
        </p:nvSpPr>
        <p:spPr/>
        <p:txBody>
          <a:bodyPr/>
          <a:lstStyle/>
          <a:p>
            <a:fld id="{BBCA1305-69E1-4140-B420-90BA9CB73656}" type="datetimeFigureOut">
              <a:rPr lang="en-US" smtClean="0"/>
              <a:t>2/9/23</a:t>
            </a:fld>
            <a:endParaRPr lang="en-US"/>
          </a:p>
        </p:txBody>
      </p:sp>
      <p:sp>
        <p:nvSpPr>
          <p:cNvPr id="4" name="Footer Placeholder 3">
            <a:extLst>
              <a:ext uri="{FF2B5EF4-FFF2-40B4-BE49-F238E27FC236}">
                <a16:creationId xmlns:a16="http://schemas.microsoft.com/office/drawing/2014/main" id="{4CC327E1-61A8-C1E7-BA0F-5499F27604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3EBC09-F48F-D8F2-7B8F-5A019A94D036}"/>
              </a:ext>
            </a:extLst>
          </p:cNvPr>
          <p:cNvSpPr>
            <a:spLocks noGrp="1"/>
          </p:cNvSpPr>
          <p:nvPr>
            <p:ph type="sldNum" sz="quarter" idx="12"/>
          </p:nvPr>
        </p:nvSpPr>
        <p:spPr/>
        <p:txBody>
          <a:bodyPr/>
          <a:lstStyle/>
          <a:p>
            <a:fld id="{E0B0D1F2-62EE-F04A-B672-8C9E8C0C5143}" type="slidenum">
              <a:rPr lang="en-US" smtClean="0"/>
              <a:t>‹#›</a:t>
            </a:fld>
            <a:endParaRPr lang="en-US"/>
          </a:p>
        </p:txBody>
      </p:sp>
    </p:spTree>
    <p:extLst>
      <p:ext uri="{BB962C8B-B14F-4D97-AF65-F5344CB8AC3E}">
        <p14:creationId xmlns:p14="http://schemas.microsoft.com/office/powerpoint/2010/main" val="1810850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1AAEE4-7664-835B-D90A-70C7318A4843}"/>
              </a:ext>
            </a:extLst>
          </p:cNvPr>
          <p:cNvSpPr>
            <a:spLocks noGrp="1"/>
          </p:cNvSpPr>
          <p:nvPr>
            <p:ph type="dt" sz="half" idx="10"/>
          </p:nvPr>
        </p:nvSpPr>
        <p:spPr/>
        <p:txBody>
          <a:bodyPr/>
          <a:lstStyle/>
          <a:p>
            <a:fld id="{BBCA1305-69E1-4140-B420-90BA9CB73656}" type="datetimeFigureOut">
              <a:rPr lang="en-US" smtClean="0"/>
              <a:t>2/9/23</a:t>
            </a:fld>
            <a:endParaRPr lang="en-US"/>
          </a:p>
        </p:txBody>
      </p:sp>
      <p:sp>
        <p:nvSpPr>
          <p:cNvPr id="3" name="Footer Placeholder 2">
            <a:extLst>
              <a:ext uri="{FF2B5EF4-FFF2-40B4-BE49-F238E27FC236}">
                <a16:creationId xmlns:a16="http://schemas.microsoft.com/office/drawing/2014/main" id="{FCB22BD8-669F-8969-D157-6EC17FB84A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8D0AC4-E24B-4D0D-5F62-DD49359086EC}"/>
              </a:ext>
            </a:extLst>
          </p:cNvPr>
          <p:cNvSpPr>
            <a:spLocks noGrp="1"/>
          </p:cNvSpPr>
          <p:nvPr>
            <p:ph type="sldNum" sz="quarter" idx="12"/>
          </p:nvPr>
        </p:nvSpPr>
        <p:spPr/>
        <p:txBody>
          <a:bodyPr/>
          <a:lstStyle/>
          <a:p>
            <a:fld id="{E0B0D1F2-62EE-F04A-B672-8C9E8C0C5143}" type="slidenum">
              <a:rPr lang="en-US" smtClean="0"/>
              <a:t>‹#›</a:t>
            </a:fld>
            <a:endParaRPr lang="en-US"/>
          </a:p>
        </p:txBody>
      </p:sp>
    </p:spTree>
    <p:extLst>
      <p:ext uri="{BB962C8B-B14F-4D97-AF65-F5344CB8AC3E}">
        <p14:creationId xmlns:p14="http://schemas.microsoft.com/office/powerpoint/2010/main" val="1855957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0285A-32E3-DEE0-258F-A0BB1C07E09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841F1A1-C852-DD4F-C926-7F13AFD6B9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59176F45-A0C3-BFBA-4D86-D36D8DAF34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0E2098C-0C41-C385-B452-991FF6712BEB}"/>
              </a:ext>
            </a:extLst>
          </p:cNvPr>
          <p:cNvSpPr>
            <a:spLocks noGrp="1"/>
          </p:cNvSpPr>
          <p:nvPr>
            <p:ph type="dt" sz="half" idx="10"/>
          </p:nvPr>
        </p:nvSpPr>
        <p:spPr/>
        <p:txBody>
          <a:bodyPr/>
          <a:lstStyle/>
          <a:p>
            <a:fld id="{BBCA1305-69E1-4140-B420-90BA9CB73656}" type="datetimeFigureOut">
              <a:rPr lang="en-US" smtClean="0"/>
              <a:t>2/9/23</a:t>
            </a:fld>
            <a:endParaRPr lang="en-US"/>
          </a:p>
        </p:txBody>
      </p:sp>
      <p:sp>
        <p:nvSpPr>
          <p:cNvPr id="6" name="Footer Placeholder 5">
            <a:extLst>
              <a:ext uri="{FF2B5EF4-FFF2-40B4-BE49-F238E27FC236}">
                <a16:creationId xmlns:a16="http://schemas.microsoft.com/office/drawing/2014/main" id="{66525BDF-0219-F9F6-886B-0561BEBF10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F415A1-6A54-48D8-3BF6-447C8215B1D7}"/>
              </a:ext>
            </a:extLst>
          </p:cNvPr>
          <p:cNvSpPr>
            <a:spLocks noGrp="1"/>
          </p:cNvSpPr>
          <p:nvPr>
            <p:ph type="sldNum" sz="quarter" idx="12"/>
          </p:nvPr>
        </p:nvSpPr>
        <p:spPr/>
        <p:txBody>
          <a:bodyPr/>
          <a:lstStyle/>
          <a:p>
            <a:fld id="{E0B0D1F2-62EE-F04A-B672-8C9E8C0C5143}" type="slidenum">
              <a:rPr lang="en-US" smtClean="0"/>
              <a:t>‹#›</a:t>
            </a:fld>
            <a:endParaRPr lang="en-US"/>
          </a:p>
        </p:txBody>
      </p:sp>
    </p:spTree>
    <p:extLst>
      <p:ext uri="{BB962C8B-B14F-4D97-AF65-F5344CB8AC3E}">
        <p14:creationId xmlns:p14="http://schemas.microsoft.com/office/powerpoint/2010/main" val="1473351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E6132-72EC-6EBF-5F02-F749E572DF3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762D6DE-A946-491E-5588-ADDF452151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752DD8-A4BC-F7BB-9463-1F438CFD82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BB43349-8ED6-CED7-E531-B792D1710DFA}"/>
              </a:ext>
            </a:extLst>
          </p:cNvPr>
          <p:cNvSpPr>
            <a:spLocks noGrp="1"/>
          </p:cNvSpPr>
          <p:nvPr>
            <p:ph type="dt" sz="half" idx="10"/>
          </p:nvPr>
        </p:nvSpPr>
        <p:spPr/>
        <p:txBody>
          <a:bodyPr/>
          <a:lstStyle/>
          <a:p>
            <a:fld id="{BBCA1305-69E1-4140-B420-90BA9CB73656}" type="datetimeFigureOut">
              <a:rPr lang="en-US" smtClean="0"/>
              <a:t>2/9/23</a:t>
            </a:fld>
            <a:endParaRPr lang="en-US"/>
          </a:p>
        </p:txBody>
      </p:sp>
      <p:sp>
        <p:nvSpPr>
          <p:cNvPr id="6" name="Footer Placeholder 5">
            <a:extLst>
              <a:ext uri="{FF2B5EF4-FFF2-40B4-BE49-F238E27FC236}">
                <a16:creationId xmlns:a16="http://schemas.microsoft.com/office/drawing/2014/main" id="{8160E24B-AD2E-130F-E3F8-E9A3B6C638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39BD28-A537-DEB5-1BEE-69B1839FF918}"/>
              </a:ext>
            </a:extLst>
          </p:cNvPr>
          <p:cNvSpPr>
            <a:spLocks noGrp="1"/>
          </p:cNvSpPr>
          <p:nvPr>
            <p:ph type="sldNum" sz="quarter" idx="12"/>
          </p:nvPr>
        </p:nvSpPr>
        <p:spPr/>
        <p:txBody>
          <a:bodyPr/>
          <a:lstStyle/>
          <a:p>
            <a:fld id="{E0B0D1F2-62EE-F04A-B672-8C9E8C0C5143}" type="slidenum">
              <a:rPr lang="en-US" smtClean="0"/>
              <a:t>‹#›</a:t>
            </a:fld>
            <a:endParaRPr lang="en-US"/>
          </a:p>
        </p:txBody>
      </p:sp>
    </p:spTree>
    <p:extLst>
      <p:ext uri="{BB962C8B-B14F-4D97-AF65-F5344CB8AC3E}">
        <p14:creationId xmlns:p14="http://schemas.microsoft.com/office/powerpoint/2010/main" val="2722308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540E2A-DE4B-F9F4-CC81-1576ED372A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B8D45EF-819D-AE98-1CF9-C69AAE8560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D829199-E4BF-CF25-D486-EF03F28FC2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A1305-69E1-4140-B420-90BA9CB73656}" type="datetimeFigureOut">
              <a:rPr lang="en-US" smtClean="0"/>
              <a:t>2/9/23</a:t>
            </a:fld>
            <a:endParaRPr lang="en-US"/>
          </a:p>
        </p:txBody>
      </p:sp>
      <p:sp>
        <p:nvSpPr>
          <p:cNvPr id="5" name="Footer Placeholder 4">
            <a:extLst>
              <a:ext uri="{FF2B5EF4-FFF2-40B4-BE49-F238E27FC236}">
                <a16:creationId xmlns:a16="http://schemas.microsoft.com/office/drawing/2014/main" id="{3FEBF4CD-8A8A-7321-553E-FFFA16E3B3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67F0CA-85EE-0810-15BF-B6F04214A5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B0D1F2-62EE-F04A-B672-8C9E8C0C5143}" type="slidenum">
              <a:rPr lang="en-US" smtClean="0"/>
              <a:t>‹#›</a:t>
            </a:fld>
            <a:endParaRPr lang="en-US"/>
          </a:p>
        </p:txBody>
      </p:sp>
    </p:spTree>
    <p:extLst>
      <p:ext uri="{BB962C8B-B14F-4D97-AF65-F5344CB8AC3E}">
        <p14:creationId xmlns:p14="http://schemas.microsoft.com/office/powerpoint/2010/main" val="1632852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lickr.com/photos/vp_foz/2529940877"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s://bloom-at.blogspot.com/2017/12/a-report-on-reports.html"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flickr.com/photos/vp_foz/2529940877" TargetMode="External"/><Relationship Id="rId5" Type="http://schemas.openxmlformats.org/officeDocument/2006/relationships/image" Target="../media/image1.jpg"/><Relationship Id="rId4" Type="http://schemas.openxmlformats.org/officeDocument/2006/relationships/hyperlink" Target="https://jayce-o.blogspot.com/2012/11/best-hotel-brochure-design-idea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snap2objects.com/2012/02/free-art-gallery-brochure-vector-template/"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bloom-at.blogspot.com/2017/12/a-report-on-reports.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learningexperiencies.blogspot.com/2018/10/food-chain.html" TargetMode="External"/><Relationship Id="rId2" Type="http://schemas.openxmlformats.org/officeDocument/2006/relationships/image" Target="../media/image5.jpg"/><Relationship Id="rId1" Type="http://schemas.openxmlformats.org/officeDocument/2006/relationships/slideLayout" Target="../slideLayouts/slideLayout1.xml"/><Relationship Id="rId5" Type="http://schemas.openxmlformats.org/officeDocument/2006/relationships/hyperlink" Target="https://en.m.wikipedia.org/wiki/File:Qld_region_map_2.PNG" TargetMode="Externa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6D2ED-F6A5-0AE4-2A72-8E33BB3F5974}"/>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Brochures and Information Reports</a:t>
            </a:r>
          </a:p>
        </p:txBody>
      </p:sp>
      <p:sp>
        <p:nvSpPr>
          <p:cNvPr id="3" name="Subtitle 2">
            <a:extLst>
              <a:ext uri="{FF2B5EF4-FFF2-40B4-BE49-F238E27FC236}">
                <a16:creationId xmlns:a16="http://schemas.microsoft.com/office/drawing/2014/main" id="{4CA9B3D3-B786-7529-767C-90BB8C9297C9}"/>
              </a:ext>
            </a:extLst>
          </p:cNvPr>
          <p:cNvSpPr>
            <a:spLocks noGrp="1"/>
          </p:cNvSpPr>
          <p:nvPr>
            <p:ph type="subTitle" idx="1"/>
          </p:nvPr>
        </p:nvSpPr>
        <p:spPr/>
        <p:txBody>
          <a:bodyPr>
            <a:normAutofit/>
          </a:bodyPr>
          <a:lstStyle/>
          <a:p>
            <a:r>
              <a:rPr lang="en-US" sz="3600" dirty="0">
                <a:solidFill>
                  <a:srgbClr val="7030A0"/>
                </a:solidFill>
              </a:rPr>
              <a:t>Purpose, Structure and Stages</a:t>
            </a:r>
          </a:p>
          <a:p>
            <a:r>
              <a:rPr lang="en-US" sz="3600" dirty="0" err="1"/>
              <a:t>Yr</a:t>
            </a:r>
            <a:r>
              <a:rPr lang="en-US" sz="3600" dirty="0"/>
              <a:t> 4</a:t>
            </a:r>
          </a:p>
        </p:txBody>
      </p:sp>
      <p:pic>
        <p:nvPicPr>
          <p:cNvPr id="4" name="Picture 3" descr="A picture containing text, several&#10;&#10;Description automatically generated">
            <a:extLst>
              <a:ext uri="{FF2B5EF4-FFF2-40B4-BE49-F238E27FC236}">
                <a16:creationId xmlns:a16="http://schemas.microsoft.com/office/drawing/2014/main" id="{661146AC-12BE-EC26-9D34-8542B7CAC833}"/>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429555" y="429435"/>
            <a:ext cx="2733726" cy="1660525"/>
          </a:xfrm>
          <a:prstGeom prst="rect">
            <a:avLst/>
          </a:prstGeom>
        </p:spPr>
      </p:pic>
      <p:pic>
        <p:nvPicPr>
          <p:cNvPr id="5" name="Picture 4" descr="A picture containing text, queen&#10;&#10;Description automatically generated">
            <a:extLst>
              <a:ext uri="{FF2B5EF4-FFF2-40B4-BE49-F238E27FC236}">
                <a16:creationId xmlns:a16="http://schemas.microsoft.com/office/drawing/2014/main" id="{43BCB0FD-2845-1FB0-DD6E-1F01653C8493}"/>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10157636" y="4533011"/>
            <a:ext cx="1858433" cy="1449578"/>
          </a:xfrm>
          <a:prstGeom prst="rect">
            <a:avLst/>
          </a:prstGeom>
        </p:spPr>
      </p:pic>
    </p:spTree>
    <p:extLst>
      <p:ext uri="{BB962C8B-B14F-4D97-AF65-F5344CB8AC3E}">
        <p14:creationId xmlns:p14="http://schemas.microsoft.com/office/powerpoint/2010/main" val="2207969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0116D120-98D0-FB25-7933-8E3FED659394}"/>
              </a:ext>
            </a:extLst>
          </p:cNvPr>
          <p:cNvSpPr txBox="1"/>
          <p:nvPr/>
        </p:nvSpPr>
        <p:spPr>
          <a:xfrm>
            <a:off x="819090" y="1812847"/>
            <a:ext cx="2628900" cy="880382"/>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en-US" sz="3600" b="1" kern="1200" dirty="0">
                <a:solidFill>
                  <a:srgbClr val="FFFFFF"/>
                </a:solidFill>
                <a:latin typeface="+mj-lt"/>
                <a:ea typeface="+mj-ea"/>
                <a:cs typeface="+mj-cs"/>
              </a:rPr>
              <a:t>BROCHURE</a:t>
            </a:r>
          </a:p>
        </p:txBody>
      </p:sp>
      <p:pic>
        <p:nvPicPr>
          <p:cNvPr id="6" name="Picture 5" descr="A picture containing text&#10;&#10;Description automatically generated">
            <a:extLst>
              <a:ext uri="{FF2B5EF4-FFF2-40B4-BE49-F238E27FC236}">
                <a16:creationId xmlns:a16="http://schemas.microsoft.com/office/drawing/2014/main" id="{12053250-77F8-4CF5-D61A-6E8118F2D0AF}"/>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9235440" y="164653"/>
            <a:ext cx="2808923" cy="1874956"/>
          </a:xfrm>
          <a:prstGeom prst="rect">
            <a:avLst/>
          </a:prstGeom>
        </p:spPr>
      </p:pic>
      <p:sp>
        <p:nvSpPr>
          <p:cNvPr id="8" name="TextBox 7">
            <a:extLst>
              <a:ext uri="{FF2B5EF4-FFF2-40B4-BE49-F238E27FC236}">
                <a16:creationId xmlns:a16="http://schemas.microsoft.com/office/drawing/2014/main" id="{791F9725-071E-4978-8AD3-4FFF50936EA3}"/>
              </a:ext>
            </a:extLst>
          </p:cNvPr>
          <p:cNvSpPr txBox="1"/>
          <p:nvPr/>
        </p:nvSpPr>
        <p:spPr>
          <a:xfrm>
            <a:off x="900113" y="2871562"/>
            <a:ext cx="2628900" cy="1631216"/>
          </a:xfrm>
          <a:prstGeom prst="rect">
            <a:avLst/>
          </a:prstGeom>
          <a:noFill/>
        </p:spPr>
        <p:txBody>
          <a:bodyPr wrap="square" rtlCol="0">
            <a:spAutoFit/>
          </a:bodyPr>
          <a:lstStyle/>
          <a:p>
            <a:r>
              <a:rPr lang="en-US" sz="2800" b="1" dirty="0">
                <a:solidFill>
                  <a:schemeClr val="bg1"/>
                </a:solidFill>
              </a:rPr>
              <a:t>PURPOSE: </a:t>
            </a:r>
            <a:r>
              <a:rPr lang="en-US" sz="2400" dirty="0">
                <a:solidFill>
                  <a:schemeClr val="bg1"/>
                </a:solidFill>
              </a:rPr>
              <a:t>To advertise, market, promote a person, place or thing</a:t>
            </a:r>
            <a:r>
              <a:rPr lang="en-US" sz="1800" dirty="0">
                <a:solidFill>
                  <a:schemeClr val="bg1"/>
                </a:solidFill>
              </a:rPr>
              <a:t>.</a:t>
            </a:r>
            <a:endParaRPr lang="en-US" dirty="0">
              <a:solidFill>
                <a:schemeClr val="bg1"/>
              </a:solidFill>
            </a:endParaRPr>
          </a:p>
        </p:txBody>
      </p:sp>
      <p:pic>
        <p:nvPicPr>
          <p:cNvPr id="10" name="Picture 9" descr="A picture containing text, several&#10;&#10;Description automatically generated">
            <a:extLst>
              <a:ext uri="{FF2B5EF4-FFF2-40B4-BE49-F238E27FC236}">
                <a16:creationId xmlns:a16="http://schemas.microsoft.com/office/drawing/2014/main" id="{0E69EC8E-28B8-EAD8-7332-BEDB4E38D923}"/>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717422" y="5086102"/>
            <a:ext cx="2733726" cy="1660525"/>
          </a:xfrm>
          <a:prstGeom prst="rect">
            <a:avLst/>
          </a:prstGeom>
        </p:spPr>
      </p:pic>
      <p:sp>
        <p:nvSpPr>
          <p:cNvPr id="5" name="TextBox 4">
            <a:extLst>
              <a:ext uri="{FF2B5EF4-FFF2-40B4-BE49-F238E27FC236}">
                <a16:creationId xmlns:a16="http://schemas.microsoft.com/office/drawing/2014/main" id="{5F1C1BF7-6744-E28F-7282-627811E8AA65}"/>
              </a:ext>
            </a:extLst>
          </p:cNvPr>
          <p:cNvSpPr txBox="1"/>
          <p:nvPr/>
        </p:nvSpPr>
        <p:spPr>
          <a:xfrm>
            <a:off x="4843595" y="2702285"/>
            <a:ext cx="6921685" cy="4093428"/>
          </a:xfrm>
          <a:prstGeom prst="rect">
            <a:avLst/>
          </a:prstGeom>
          <a:noFill/>
        </p:spPr>
        <p:txBody>
          <a:bodyPr wrap="square" rtlCol="0">
            <a:spAutoFit/>
          </a:bodyPr>
          <a:lstStyle/>
          <a:p>
            <a:r>
              <a:rPr lang="en-US" sz="3600" dirty="0"/>
              <a:t>Language Features:</a:t>
            </a:r>
          </a:p>
          <a:p>
            <a:r>
              <a:rPr lang="en-US" sz="3200" dirty="0">
                <a:solidFill>
                  <a:srgbClr val="FF0000"/>
                </a:solidFill>
              </a:rPr>
              <a:t>Persuasive, descriptive, interesting, words and information  that capture your mind and heart.</a:t>
            </a:r>
          </a:p>
          <a:p>
            <a:r>
              <a:rPr lang="en-US" sz="3200" i="1" dirty="0">
                <a:solidFill>
                  <a:srgbClr val="0070C0"/>
                </a:solidFill>
              </a:rPr>
              <a:t>The hotel has a swimming pool (boring) .......  </a:t>
            </a:r>
            <a:r>
              <a:rPr lang="en-US" sz="3200" i="1" dirty="0">
                <a:highlight>
                  <a:srgbClr val="FFFF00"/>
                </a:highlight>
              </a:rPr>
              <a:t>Soak up the sunshine as you laze beside the sparkling water of  the hotel’s beautiful pool!</a:t>
            </a:r>
            <a:endParaRPr lang="en-US" sz="3200" dirty="0">
              <a:highlight>
                <a:srgbClr val="FFFF00"/>
              </a:highlight>
            </a:endParaRPr>
          </a:p>
        </p:txBody>
      </p:sp>
      <p:sp>
        <p:nvSpPr>
          <p:cNvPr id="7" name="TextBox 6">
            <a:extLst>
              <a:ext uri="{FF2B5EF4-FFF2-40B4-BE49-F238E27FC236}">
                <a16:creationId xmlns:a16="http://schemas.microsoft.com/office/drawing/2014/main" id="{10C3367F-FD18-5D5B-529F-8483E424A82B}"/>
              </a:ext>
            </a:extLst>
          </p:cNvPr>
          <p:cNvSpPr txBox="1"/>
          <p:nvPr/>
        </p:nvSpPr>
        <p:spPr>
          <a:xfrm>
            <a:off x="845524" y="164652"/>
            <a:ext cx="7170715" cy="1015663"/>
          </a:xfrm>
          <a:prstGeom prst="rect">
            <a:avLst/>
          </a:prstGeom>
          <a:noFill/>
        </p:spPr>
        <p:txBody>
          <a:bodyPr wrap="square" rtlCol="0">
            <a:spAutoFit/>
          </a:bodyPr>
          <a:lstStyle/>
          <a:p>
            <a:r>
              <a:rPr lang="en-US" sz="3200" b="1" dirty="0"/>
              <a:t>Structure</a:t>
            </a:r>
            <a:r>
              <a:rPr lang="en-US" sz="2800" b="1" dirty="0">
                <a:solidFill>
                  <a:srgbClr val="FF0000"/>
                </a:solidFill>
              </a:rPr>
              <a:t>:  </a:t>
            </a:r>
            <a:r>
              <a:rPr lang="en-US" sz="2800" dirty="0">
                <a:solidFill>
                  <a:srgbClr val="FF0000"/>
                </a:solidFill>
              </a:rPr>
              <a:t>Folded, with information and/or images on all faces of the page.</a:t>
            </a:r>
          </a:p>
        </p:txBody>
      </p:sp>
    </p:spTree>
    <p:extLst>
      <p:ext uri="{BB962C8B-B14F-4D97-AF65-F5344CB8AC3E}">
        <p14:creationId xmlns:p14="http://schemas.microsoft.com/office/powerpoint/2010/main" val="78656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6D2ED-F6A5-0AE4-2A72-8E33BB3F5974}"/>
              </a:ext>
            </a:extLst>
          </p:cNvPr>
          <p:cNvSpPr>
            <a:spLocks noGrp="1"/>
          </p:cNvSpPr>
          <p:nvPr>
            <p:ph type="ctrTitle"/>
          </p:nvPr>
        </p:nvSpPr>
        <p:spPr>
          <a:xfrm>
            <a:off x="2565070" y="286568"/>
            <a:ext cx="3192263" cy="782722"/>
          </a:xfrm>
        </p:spPr>
        <p:txBody>
          <a:bodyPr>
            <a:normAutofit/>
          </a:bodyPr>
          <a:lstStyle/>
          <a:p>
            <a:r>
              <a:rPr lang="en-US" sz="3200" dirty="0">
                <a:latin typeface="Arial" panose="020B0604020202020204" pitchFamily="34" charset="0"/>
                <a:cs typeface="Arial" panose="020B0604020202020204" pitchFamily="34" charset="0"/>
              </a:rPr>
              <a:t>BROCHURE</a:t>
            </a:r>
          </a:p>
        </p:txBody>
      </p:sp>
      <p:sp>
        <p:nvSpPr>
          <p:cNvPr id="4" name="TextBox 3">
            <a:extLst>
              <a:ext uri="{FF2B5EF4-FFF2-40B4-BE49-F238E27FC236}">
                <a16:creationId xmlns:a16="http://schemas.microsoft.com/office/drawing/2014/main" id="{29D68CCB-AE60-7C03-E4E1-CD2C8326C5C4}"/>
              </a:ext>
            </a:extLst>
          </p:cNvPr>
          <p:cNvSpPr txBox="1"/>
          <p:nvPr/>
        </p:nvSpPr>
        <p:spPr>
          <a:xfrm>
            <a:off x="187957" y="520511"/>
            <a:ext cx="6836753" cy="3231654"/>
          </a:xfrm>
          <a:prstGeom prst="rect">
            <a:avLst/>
          </a:prstGeom>
          <a:noFill/>
        </p:spPr>
        <p:txBody>
          <a:bodyPr wrap="square" rtlCol="0">
            <a:spAutoFit/>
          </a:bodyPr>
          <a:lstStyle/>
          <a:p>
            <a:r>
              <a:rPr lang="en-US" sz="3600" b="1" dirty="0"/>
              <a:t>Structure</a:t>
            </a:r>
          </a:p>
          <a:p>
            <a:r>
              <a:rPr lang="en-US" sz="2800" b="1" dirty="0">
                <a:solidFill>
                  <a:srgbClr val="00B050"/>
                </a:solidFill>
              </a:rPr>
              <a:t>Brochures usually look different to other texts because they are often folded and both sides of the paper are used.</a:t>
            </a:r>
          </a:p>
          <a:p>
            <a:r>
              <a:rPr lang="en-US" sz="2800" b="1" dirty="0">
                <a:solidFill>
                  <a:srgbClr val="FF0000"/>
                </a:solidFill>
              </a:rPr>
              <a:t>This makes them easy to be carried. They can also be folded out and displayed as a poster.</a:t>
            </a:r>
            <a:endParaRPr lang="en-US" sz="2800" b="1" dirty="0">
              <a:solidFill>
                <a:srgbClr val="7030A0"/>
              </a:solidFill>
            </a:endParaRPr>
          </a:p>
        </p:txBody>
      </p:sp>
      <p:sp>
        <p:nvSpPr>
          <p:cNvPr id="5" name="TextBox 4">
            <a:extLst>
              <a:ext uri="{FF2B5EF4-FFF2-40B4-BE49-F238E27FC236}">
                <a16:creationId xmlns:a16="http://schemas.microsoft.com/office/drawing/2014/main" id="{89B86DE0-2054-A64E-61A4-5761FE2250B6}"/>
              </a:ext>
            </a:extLst>
          </p:cNvPr>
          <p:cNvSpPr txBox="1"/>
          <p:nvPr/>
        </p:nvSpPr>
        <p:spPr>
          <a:xfrm>
            <a:off x="7024710" y="286568"/>
            <a:ext cx="4405745" cy="3108543"/>
          </a:xfrm>
          <a:prstGeom prst="rect">
            <a:avLst/>
          </a:prstGeom>
          <a:noFill/>
        </p:spPr>
        <p:txBody>
          <a:bodyPr wrap="square" rtlCol="0">
            <a:spAutoFit/>
          </a:bodyPr>
          <a:lstStyle/>
          <a:p>
            <a:r>
              <a:rPr lang="en-AU" sz="2800" b="1" dirty="0"/>
              <a:t>The cover (first) page is designed to catch the reader's attention It should have an eye-catching design and clearly state the purpose of the brochure.</a:t>
            </a:r>
            <a:endParaRPr lang="en-US" sz="2800" b="1" dirty="0"/>
          </a:p>
          <a:p>
            <a:endParaRPr lang="en-US" sz="2800" b="1" dirty="0"/>
          </a:p>
        </p:txBody>
      </p:sp>
      <p:sp>
        <p:nvSpPr>
          <p:cNvPr id="3" name="TextBox 2">
            <a:extLst>
              <a:ext uri="{FF2B5EF4-FFF2-40B4-BE49-F238E27FC236}">
                <a16:creationId xmlns:a16="http://schemas.microsoft.com/office/drawing/2014/main" id="{E45B3C3D-B4A6-DF44-947F-B2C153CD6478}"/>
              </a:ext>
            </a:extLst>
          </p:cNvPr>
          <p:cNvSpPr txBox="1"/>
          <p:nvPr/>
        </p:nvSpPr>
        <p:spPr>
          <a:xfrm>
            <a:off x="524933" y="3629054"/>
            <a:ext cx="6499777" cy="3385542"/>
          </a:xfrm>
          <a:prstGeom prst="rect">
            <a:avLst/>
          </a:prstGeom>
          <a:noFill/>
        </p:spPr>
        <p:txBody>
          <a:bodyPr wrap="square" rtlCol="0">
            <a:spAutoFit/>
          </a:bodyPr>
          <a:lstStyle/>
          <a:p>
            <a:pPr marL="342900" lvl="0" indent="-342900">
              <a:tabLst>
                <a:tab pos="457200" algn="l"/>
              </a:tabLst>
            </a:pPr>
            <a:r>
              <a:rPr lang="en-AU" sz="2800" b="1" dirty="0">
                <a:solidFill>
                  <a:schemeClr val="accent1"/>
                </a:solidFill>
                <a:effectLst/>
                <a:latin typeface="Segoe UI" panose="020B0502040204020203" pitchFamily="34" charset="0"/>
                <a:ea typeface="Times New Roman" panose="02020603050405020304" pitchFamily="18" charset="0"/>
              </a:rPr>
              <a:t>Main Body: </a:t>
            </a:r>
            <a:r>
              <a:rPr lang="en-AU" sz="2800" b="1" dirty="0">
                <a:solidFill>
                  <a:srgbClr val="374151"/>
                </a:solidFill>
                <a:effectLst/>
                <a:latin typeface="Segoe UI" panose="020B0502040204020203" pitchFamily="34" charset="0"/>
                <a:ea typeface="Times New Roman" panose="02020603050405020304" pitchFamily="18" charset="0"/>
              </a:rPr>
              <a:t>The text is written under headings or in a way that can be easily followed by the reader.</a:t>
            </a:r>
          </a:p>
          <a:p>
            <a:pPr marL="342900" lvl="0" indent="-342900">
              <a:tabLst>
                <a:tab pos="457200" algn="l"/>
              </a:tabLst>
            </a:pPr>
            <a:r>
              <a:rPr lang="en-AU" sz="2800" b="1" dirty="0">
                <a:solidFill>
                  <a:schemeClr val="accent6">
                    <a:lumMod val="75000"/>
                  </a:schemeClr>
                </a:solidFill>
                <a:latin typeface="Segoe UI" panose="020B0502040204020203" pitchFamily="34" charset="0"/>
                <a:ea typeface="Times New Roman" panose="02020603050405020304" pitchFamily="18" charset="0"/>
              </a:rPr>
              <a:t>M</a:t>
            </a:r>
            <a:r>
              <a:rPr lang="en-AU" sz="2800" b="1" dirty="0">
                <a:solidFill>
                  <a:schemeClr val="accent6">
                    <a:lumMod val="75000"/>
                  </a:schemeClr>
                </a:solidFill>
                <a:effectLst/>
                <a:latin typeface="Segoe UI" panose="020B0502040204020203" pitchFamily="34" charset="0"/>
                <a:ea typeface="Times New Roman" panose="02020603050405020304" pitchFamily="18" charset="0"/>
              </a:rPr>
              <a:t>aterials such as graphs, charts, images, which support the information is also presented in the main body.</a:t>
            </a:r>
            <a:endParaRPr lang="en-AU" sz="2800" b="1" dirty="0">
              <a:solidFill>
                <a:schemeClr val="accent6">
                  <a:lumMod val="75000"/>
                </a:schemeClr>
              </a:solidFill>
              <a:effectLst/>
              <a:latin typeface="Times New Roman" panose="02020603050405020304" pitchFamily="18" charset="0"/>
              <a:ea typeface="Times New Roman" panose="02020603050405020304" pitchFamily="18" charset="0"/>
            </a:endParaRPr>
          </a:p>
          <a:p>
            <a:endParaRPr lang="en-US" dirty="0"/>
          </a:p>
        </p:txBody>
      </p:sp>
      <p:sp>
        <p:nvSpPr>
          <p:cNvPr id="6" name="TextBox 5">
            <a:extLst>
              <a:ext uri="{FF2B5EF4-FFF2-40B4-BE49-F238E27FC236}">
                <a16:creationId xmlns:a16="http://schemas.microsoft.com/office/drawing/2014/main" id="{FE86877B-7C10-6C94-EFD1-BDA50891E8CB}"/>
              </a:ext>
            </a:extLst>
          </p:cNvPr>
          <p:cNvSpPr txBox="1"/>
          <p:nvPr/>
        </p:nvSpPr>
        <p:spPr>
          <a:xfrm>
            <a:off x="7484533" y="3395111"/>
            <a:ext cx="4519510" cy="3539430"/>
          </a:xfrm>
          <a:prstGeom prst="rect">
            <a:avLst/>
          </a:prstGeom>
          <a:noFill/>
        </p:spPr>
        <p:txBody>
          <a:bodyPr wrap="square" rtlCol="0">
            <a:spAutoFit/>
          </a:bodyPr>
          <a:lstStyle/>
          <a:p>
            <a:r>
              <a:rPr lang="en-AU" sz="2800" b="1" dirty="0">
                <a:solidFill>
                  <a:schemeClr val="accent6">
                    <a:lumMod val="50000"/>
                  </a:schemeClr>
                </a:solidFill>
                <a:effectLst/>
                <a:latin typeface="Segoe UI" panose="020B0502040204020203" pitchFamily="34" charset="0"/>
                <a:ea typeface="Times New Roman" panose="02020603050405020304" pitchFamily="18" charset="0"/>
              </a:rPr>
              <a:t>Contact information such as a phone number, email address, and website is usually on the back.</a:t>
            </a:r>
            <a:endParaRPr lang="en-AU" sz="2800" b="1" dirty="0">
              <a:solidFill>
                <a:schemeClr val="accent6">
                  <a:lumMod val="50000"/>
                </a:schemeClr>
              </a:solidFill>
              <a:effectLst/>
              <a:latin typeface="Times New Roman" panose="02020603050405020304" pitchFamily="18" charset="0"/>
              <a:ea typeface="Times New Roman" panose="02020603050405020304" pitchFamily="18" charset="0"/>
            </a:endParaRPr>
          </a:p>
          <a:p>
            <a:r>
              <a:rPr lang="en-AU" sz="2800" b="1" dirty="0">
                <a:solidFill>
                  <a:srgbClr val="FF0000"/>
                </a:solidFill>
                <a:effectLst/>
                <a:latin typeface="Segoe UI" panose="020B0502040204020203" pitchFamily="34" charset="0"/>
                <a:ea typeface="Times New Roman" panose="02020603050405020304" pitchFamily="18" charset="0"/>
              </a:rPr>
              <a:t> This provides the reader with the necessary information to get in touch with the company,</a:t>
            </a:r>
            <a:endParaRPr lang="en-US" sz="2800" b="1" dirty="0">
              <a:solidFill>
                <a:srgbClr val="FF0000"/>
              </a:solidFill>
            </a:endParaRPr>
          </a:p>
        </p:txBody>
      </p:sp>
    </p:spTree>
    <p:extLst>
      <p:ext uri="{BB962C8B-B14F-4D97-AF65-F5344CB8AC3E}">
        <p14:creationId xmlns:p14="http://schemas.microsoft.com/office/powerpoint/2010/main" val="223796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8" name="Picture 7" descr="A picture containing company name&#10;&#10;Description automatically generated">
            <a:extLst>
              <a:ext uri="{FF2B5EF4-FFF2-40B4-BE49-F238E27FC236}">
                <a16:creationId xmlns:a16="http://schemas.microsoft.com/office/drawing/2014/main" id="{5D30F21A-BD38-7E81-A8FE-8D4D420491EB}"/>
              </a:ext>
            </a:extLst>
          </p:cNvPr>
          <p:cNvPicPr>
            <a:picLocks noChangeAspect="1"/>
          </p:cNvPicPr>
          <p:nvPr/>
        </p:nvPicPr>
        <p:blipFill>
          <a:blip r:embed="rId2">
            <a:alphaModFix amt="14000"/>
            <a:extLst>
              <a:ext uri="{837473B0-CC2E-450A-ABE3-18F120FF3D39}">
                <a1611:picAttrSrcUrl xmlns:a1611="http://schemas.microsoft.com/office/drawing/2016/11/main" r:id="rId3"/>
              </a:ext>
            </a:extLst>
          </a:blip>
          <a:stretch>
            <a:fillRect/>
          </a:stretch>
        </p:blipFill>
        <p:spPr>
          <a:xfrm>
            <a:off x="1163624" y="299963"/>
            <a:ext cx="10057766" cy="7254163"/>
          </a:xfrm>
          <a:prstGeom prst="rect">
            <a:avLst/>
          </a:prstGeom>
          <a:effectLst>
            <a:softEdge rad="475136"/>
          </a:effectLst>
        </p:spPr>
      </p:pic>
      <p:sp>
        <p:nvSpPr>
          <p:cNvPr id="2" name="Title 1">
            <a:extLst>
              <a:ext uri="{FF2B5EF4-FFF2-40B4-BE49-F238E27FC236}">
                <a16:creationId xmlns:a16="http://schemas.microsoft.com/office/drawing/2014/main" id="{2976D2ED-F6A5-0AE4-2A72-8E33BB3F5974}"/>
              </a:ext>
            </a:extLst>
          </p:cNvPr>
          <p:cNvSpPr>
            <a:spLocks noGrp="1"/>
          </p:cNvSpPr>
          <p:nvPr>
            <p:ph type="ctrTitle"/>
          </p:nvPr>
        </p:nvSpPr>
        <p:spPr>
          <a:xfrm>
            <a:off x="83768" y="299963"/>
            <a:ext cx="8537717" cy="1259999"/>
          </a:xfrm>
        </p:spPr>
        <p:txBody>
          <a:bodyPr>
            <a:normAutofit/>
          </a:bodyPr>
          <a:lstStyle/>
          <a:p>
            <a:r>
              <a:rPr lang="en-US" sz="3600" b="1" dirty="0">
                <a:latin typeface="Arial" panose="020B0604020202020204" pitchFamily="34" charset="0"/>
                <a:cs typeface="Arial" panose="020B0604020202020204" pitchFamily="34" charset="0"/>
              </a:rPr>
              <a:t>Planning Stages of the Brochure</a:t>
            </a:r>
          </a:p>
        </p:txBody>
      </p:sp>
      <p:sp>
        <p:nvSpPr>
          <p:cNvPr id="4" name="TextBox 3">
            <a:extLst>
              <a:ext uri="{FF2B5EF4-FFF2-40B4-BE49-F238E27FC236}">
                <a16:creationId xmlns:a16="http://schemas.microsoft.com/office/drawing/2014/main" id="{29D68CCB-AE60-7C03-E4E1-CD2C8326C5C4}"/>
              </a:ext>
            </a:extLst>
          </p:cNvPr>
          <p:cNvSpPr txBox="1"/>
          <p:nvPr/>
        </p:nvSpPr>
        <p:spPr>
          <a:xfrm>
            <a:off x="469214" y="1559962"/>
            <a:ext cx="2529637" cy="3908762"/>
          </a:xfrm>
          <a:prstGeom prst="rect">
            <a:avLst/>
          </a:prstGeom>
          <a:noFill/>
        </p:spPr>
        <p:txBody>
          <a:bodyPr wrap="square" rtlCol="0">
            <a:spAutoFit/>
          </a:bodyPr>
          <a:lstStyle/>
          <a:p>
            <a:r>
              <a:rPr lang="en-US" sz="3600" b="1" dirty="0"/>
              <a:t>Stage 1 </a:t>
            </a:r>
          </a:p>
          <a:p>
            <a:r>
              <a:rPr lang="en-US" sz="3600" b="1" dirty="0">
                <a:solidFill>
                  <a:srgbClr val="FF0000"/>
                </a:solidFill>
              </a:rPr>
              <a:t>Plan</a:t>
            </a:r>
          </a:p>
          <a:p>
            <a:r>
              <a:rPr lang="en-US" sz="2800" b="1" dirty="0"/>
              <a:t>Purpose</a:t>
            </a:r>
          </a:p>
          <a:p>
            <a:r>
              <a:rPr lang="en-US" sz="2800" b="1" dirty="0"/>
              <a:t>Main Idea</a:t>
            </a:r>
          </a:p>
          <a:p>
            <a:r>
              <a:rPr lang="en-US" sz="2800" b="1" dirty="0"/>
              <a:t>Audience?</a:t>
            </a:r>
          </a:p>
          <a:p>
            <a:r>
              <a:rPr lang="en-US" sz="2800" b="1" dirty="0"/>
              <a:t>Logo or Brand</a:t>
            </a:r>
          </a:p>
          <a:p>
            <a:r>
              <a:rPr lang="en-US" sz="2800" b="1" dirty="0"/>
              <a:t>Images and Text</a:t>
            </a:r>
          </a:p>
        </p:txBody>
      </p:sp>
      <p:sp>
        <p:nvSpPr>
          <p:cNvPr id="5" name="TextBox 4">
            <a:extLst>
              <a:ext uri="{FF2B5EF4-FFF2-40B4-BE49-F238E27FC236}">
                <a16:creationId xmlns:a16="http://schemas.microsoft.com/office/drawing/2014/main" id="{A8B5D8ED-CBB1-8022-E8B7-6A86572CD62C}"/>
              </a:ext>
            </a:extLst>
          </p:cNvPr>
          <p:cNvSpPr txBox="1"/>
          <p:nvPr/>
        </p:nvSpPr>
        <p:spPr>
          <a:xfrm>
            <a:off x="4191203" y="1559962"/>
            <a:ext cx="2529637" cy="4216539"/>
          </a:xfrm>
          <a:prstGeom prst="rect">
            <a:avLst/>
          </a:prstGeom>
          <a:noFill/>
        </p:spPr>
        <p:txBody>
          <a:bodyPr wrap="square" rtlCol="0">
            <a:spAutoFit/>
          </a:bodyPr>
          <a:lstStyle/>
          <a:p>
            <a:r>
              <a:rPr lang="en-US" sz="3600" b="1" dirty="0"/>
              <a:t>Stage 2</a:t>
            </a:r>
          </a:p>
          <a:p>
            <a:r>
              <a:rPr lang="en-US" sz="3600" dirty="0">
                <a:solidFill>
                  <a:srgbClr val="FF0000"/>
                </a:solidFill>
              </a:rPr>
              <a:t>Design</a:t>
            </a:r>
          </a:p>
          <a:p>
            <a:r>
              <a:rPr lang="en-US" sz="2800" b="1" dirty="0"/>
              <a:t>Font and size Bright colours</a:t>
            </a:r>
          </a:p>
          <a:p>
            <a:r>
              <a:rPr lang="en-US" sz="2800" b="1" dirty="0"/>
              <a:t>Not cluttered</a:t>
            </a:r>
          </a:p>
          <a:p>
            <a:r>
              <a:rPr lang="en-US" sz="2800" b="1" dirty="0"/>
              <a:t>What images?</a:t>
            </a:r>
          </a:p>
          <a:p>
            <a:r>
              <a:rPr lang="en-US" sz="2800" b="1" dirty="0"/>
              <a:t>Text under headings or in paragraphs?</a:t>
            </a:r>
          </a:p>
        </p:txBody>
      </p:sp>
      <p:sp>
        <p:nvSpPr>
          <p:cNvPr id="6" name="TextBox 5">
            <a:extLst>
              <a:ext uri="{FF2B5EF4-FFF2-40B4-BE49-F238E27FC236}">
                <a16:creationId xmlns:a16="http://schemas.microsoft.com/office/drawing/2014/main" id="{A2E97C77-88E5-9B12-22ED-70607B099D51}"/>
              </a:ext>
            </a:extLst>
          </p:cNvPr>
          <p:cNvSpPr txBox="1"/>
          <p:nvPr/>
        </p:nvSpPr>
        <p:spPr>
          <a:xfrm>
            <a:off x="8138058" y="1559962"/>
            <a:ext cx="2529637" cy="5078313"/>
          </a:xfrm>
          <a:prstGeom prst="rect">
            <a:avLst/>
          </a:prstGeom>
          <a:noFill/>
        </p:spPr>
        <p:txBody>
          <a:bodyPr wrap="square" rtlCol="0">
            <a:spAutoFit/>
          </a:bodyPr>
          <a:lstStyle/>
          <a:p>
            <a:r>
              <a:rPr lang="en-US" sz="3600" b="1" dirty="0"/>
              <a:t>Stage 3</a:t>
            </a:r>
          </a:p>
          <a:p>
            <a:r>
              <a:rPr lang="en-US" sz="3600" dirty="0">
                <a:solidFill>
                  <a:srgbClr val="FF0000"/>
                </a:solidFill>
              </a:rPr>
              <a:t>Layout</a:t>
            </a:r>
          </a:p>
          <a:p>
            <a:r>
              <a:rPr lang="en-US" sz="2800" dirty="0"/>
              <a:t>Where to place images and text</a:t>
            </a:r>
          </a:p>
          <a:p>
            <a:r>
              <a:rPr lang="en-US" sz="2800" dirty="0"/>
              <a:t>Easy to Read</a:t>
            </a:r>
          </a:p>
          <a:p>
            <a:r>
              <a:rPr lang="en-US" sz="2800" dirty="0"/>
              <a:t>Attractive,</a:t>
            </a:r>
          </a:p>
          <a:p>
            <a:r>
              <a:rPr lang="en-US" sz="2800" dirty="0"/>
              <a:t>Eye-catching.</a:t>
            </a:r>
          </a:p>
          <a:p>
            <a:r>
              <a:rPr lang="en-US" sz="2800" dirty="0"/>
              <a:t>Contact Information on the back.</a:t>
            </a:r>
          </a:p>
          <a:p>
            <a:endParaRPr lang="en-US" sz="2800" dirty="0"/>
          </a:p>
        </p:txBody>
      </p:sp>
    </p:spTree>
    <p:extLst>
      <p:ext uri="{BB962C8B-B14F-4D97-AF65-F5344CB8AC3E}">
        <p14:creationId xmlns:p14="http://schemas.microsoft.com/office/powerpoint/2010/main" val="338564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0116D120-98D0-FB25-7933-8E3FED659394}"/>
              </a:ext>
            </a:extLst>
          </p:cNvPr>
          <p:cNvSpPr txBox="1"/>
          <p:nvPr/>
        </p:nvSpPr>
        <p:spPr>
          <a:xfrm>
            <a:off x="819089" y="1812847"/>
            <a:ext cx="2933514" cy="455340"/>
          </a:xfrm>
          <a:prstGeom prst="rect">
            <a:avLst/>
          </a:prstGeom>
          <a:noFill/>
        </p:spPr>
        <p:txBody>
          <a:bodyPr vert="horz" lIns="91440" tIns="45720" rIns="91440" bIns="45720" rtlCol="0" anchor="ctr">
            <a:normAutofit fontScale="77500" lnSpcReduction="20000"/>
          </a:bodyPr>
          <a:lstStyle/>
          <a:p>
            <a:pPr algn="ctr">
              <a:lnSpc>
                <a:spcPct val="90000"/>
              </a:lnSpc>
              <a:spcBef>
                <a:spcPct val="0"/>
              </a:spcBef>
              <a:spcAft>
                <a:spcPts val="600"/>
              </a:spcAft>
            </a:pPr>
            <a:r>
              <a:rPr lang="en-US" sz="2800" kern="1200" dirty="0">
                <a:solidFill>
                  <a:srgbClr val="FFFFFF"/>
                </a:solidFill>
                <a:latin typeface="+mj-lt"/>
                <a:ea typeface="+mj-ea"/>
                <a:cs typeface="+mj-cs"/>
              </a:rPr>
              <a:t>INFORMATION REPORT</a:t>
            </a:r>
          </a:p>
        </p:txBody>
      </p:sp>
      <p:sp>
        <p:nvSpPr>
          <p:cNvPr id="8" name="TextBox 7">
            <a:extLst>
              <a:ext uri="{FF2B5EF4-FFF2-40B4-BE49-F238E27FC236}">
                <a16:creationId xmlns:a16="http://schemas.microsoft.com/office/drawing/2014/main" id="{791F9725-071E-4978-8AD3-4FFF50936EA3}"/>
              </a:ext>
            </a:extLst>
          </p:cNvPr>
          <p:cNvSpPr txBox="1"/>
          <p:nvPr/>
        </p:nvSpPr>
        <p:spPr>
          <a:xfrm>
            <a:off x="971396" y="2118744"/>
            <a:ext cx="2628900" cy="2739211"/>
          </a:xfrm>
          <a:prstGeom prst="rect">
            <a:avLst/>
          </a:prstGeom>
          <a:noFill/>
        </p:spPr>
        <p:txBody>
          <a:bodyPr wrap="square" rtlCol="0">
            <a:spAutoFit/>
          </a:bodyPr>
          <a:lstStyle/>
          <a:p>
            <a:r>
              <a:rPr lang="en-US" sz="2400" b="1" dirty="0">
                <a:solidFill>
                  <a:schemeClr val="bg1"/>
                </a:solidFill>
              </a:rPr>
              <a:t>PURPOSE: </a:t>
            </a:r>
            <a:r>
              <a:rPr lang="en-US" sz="2400" dirty="0">
                <a:solidFill>
                  <a:schemeClr val="bg1"/>
                </a:solidFill>
              </a:rPr>
              <a:t>to inform, present facts about an object, living thing, place or event in a clear and logical way.</a:t>
            </a:r>
            <a:endParaRPr lang="en-US" dirty="0">
              <a:solidFill>
                <a:schemeClr val="bg1"/>
              </a:solidFill>
            </a:endParaRPr>
          </a:p>
        </p:txBody>
      </p:sp>
      <p:sp>
        <p:nvSpPr>
          <p:cNvPr id="5" name="TextBox 4">
            <a:extLst>
              <a:ext uri="{FF2B5EF4-FFF2-40B4-BE49-F238E27FC236}">
                <a16:creationId xmlns:a16="http://schemas.microsoft.com/office/drawing/2014/main" id="{5F1C1BF7-6744-E28F-7282-627811E8AA65}"/>
              </a:ext>
            </a:extLst>
          </p:cNvPr>
          <p:cNvSpPr txBox="1"/>
          <p:nvPr/>
        </p:nvSpPr>
        <p:spPr>
          <a:xfrm>
            <a:off x="4796094" y="1574019"/>
            <a:ext cx="6921685" cy="4093428"/>
          </a:xfrm>
          <a:prstGeom prst="rect">
            <a:avLst/>
          </a:prstGeom>
          <a:noFill/>
        </p:spPr>
        <p:txBody>
          <a:bodyPr wrap="square" rtlCol="0">
            <a:spAutoFit/>
          </a:bodyPr>
          <a:lstStyle/>
          <a:p>
            <a:r>
              <a:rPr lang="en-US" sz="3600" dirty="0"/>
              <a:t>Language Features:</a:t>
            </a:r>
          </a:p>
          <a:p>
            <a:r>
              <a:rPr lang="en-US" sz="3200" dirty="0">
                <a:solidFill>
                  <a:srgbClr val="FF0000"/>
                </a:solidFill>
              </a:rPr>
              <a:t>Language is neutral, factual and objective..</a:t>
            </a:r>
          </a:p>
          <a:p>
            <a:r>
              <a:rPr lang="en-US" sz="3200" i="1" dirty="0">
                <a:solidFill>
                  <a:schemeClr val="accent1"/>
                </a:solidFill>
              </a:rPr>
              <a:t>Soak up the sunshine as you laze beside the sparkling water of  the hotel’s beautiful pool! (personal, persuasive)</a:t>
            </a:r>
          </a:p>
          <a:p>
            <a:r>
              <a:rPr lang="en-US" sz="3200" i="1" dirty="0">
                <a:highlight>
                  <a:srgbClr val="FFFF00"/>
                </a:highlight>
              </a:rPr>
              <a:t>The hotel has a swimming pool (fact, neutral, no personal opinion) .......</a:t>
            </a:r>
            <a:endParaRPr lang="en-US" sz="3200" dirty="0">
              <a:highlight>
                <a:srgbClr val="FFFF00"/>
              </a:highlight>
            </a:endParaRPr>
          </a:p>
        </p:txBody>
      </p:sp>
      <p:sp>
        <p:nvSpPr>
          <p:cNvPr id="7" name="TextBox 6">
            <a:extLst>
              <a:ext uri="{FF2B5EF4-FFF2-40B4-BE49-F238E27FC236}">
                <a16:creationId xmlns:a16="http://schemas.microsoft.com/office/drawing/2014/main" id="{10C3367F-FD18-5D5B-529F-8483E424A82B}"/>
              </a:ext>
            </a:extLst>
          </p:cNvPr>
          <p:cNvSpPr txBox="1"/>
          <p:nvPr/>
        </p:nvSpPr>
        <p:spPr>
          <a:xfrm>
            <a:off x="1305977" y="52966"/>
            <a:ext cx="9904329" cy="1446550"/>
          </a:xfrm>
          <a:prstGeom prst="rect">
            <a:avLst/>
          </a:prstGeom>
          <a:noFill/>
        </p:spPr>
        <p:txBody>
          <a:bodyPr wrap="square" rtlCol="0">
            <a:spAutoFit/>
          </a:bodyPr>
          <a:lstStyle/>
          <a:p>
            <a:r>
              <a:rPr lang="en-US" sz="3200" b="1" dirty="0"/>
              <a:t>Structure</a:t>
            </a:r>
            <a:r>
              <a:rPr lang="en-US" sz="2800" b="1" dirty="0"/>
              <a:t>: </a:t>
            </a:r>
            <a:r>
              <a:rPr lang="en-US" sz="2800" dirty="0">
                <a:solidFill>
                  <a:srgbClr val="FF0000"/>
                </a:solidFill>
              </a:rPr>
              <a:t>Usually presented in an organized way with headings and sub headings to break up the text and make the information easier to read and understand. </a:t>
            </a:r>
          </a:p>
        </p:txBody>
      </p:sp>
      <p:pic>
        <p:nvPicPr>
          <p:cNvPr id="3" name="Picture 2" descr="A picture containing text, queen&#10;&#10;Description automatically generated">
            <a:extLst>
              <a:ext uri="{FF2B5EF4-FFF2-40B4-BE49-F238E27FC236}">
                <a16:creationId xmlns:a16="http://schemas.microsoft.com/office/drawing/2014/main" id="{026BD03E-770C-C858-8DD1-ECBA8CE1E9ED}"/>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894170" y="5146597"/>
            <a:ext cx="1858433" cy="1449578"/>
          </a:xfrm>
          <a:prstGeom prst="rect">
            <a:avLst/>
          </a:prstGeom>
        </p:spPr>
      </p:pic>
    </p:spTree>
    <p:extLst>
      <p:ext uri="{BB962C8B-B14F-4D97-AF65-F5344CB8AC3E}">
        <p14:creationId xmlns:p14="http://schemas.microsoft.com/office/powerpoint/2010/main" val="1394232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6D2ED-F6A5-0AE4-2A72-8E33BB3F5974}"/>
              </a:ext>
            </a:extLst>
          </p:cNvPr>
          <p:cNvSpPr>
            <a:spLocks noGrp="1"/>
          </p:cNvSpPr>
          <p:nvPr>
            <p:ph type="ctrTitle"/>
          </p:nvPr>
        </p:nvSpPr>
        <p:spPr>
          <a:xfrm>
            <a:off x="2565070" y="286568"/>
            <a:ext cx="8719918" cy="782722"/>
          </a:xfrm>
        </p:spPr>
        <p:txBody>
          <a:bodyPr>
            <a:normAutofit/>
          </a:bodyPr>
          <a:lstStyle/>
          <a:p>
            <a:r>
              <a:rPr lang="en-US" sz="3200" dirty="0">
                <a:latin typeface="Arial" panose="020B0604020202020204" pitchFamily="34" charset="0"/>
                <a:cs typeface="Arial" panose="020B0604020202020204" pitchFamily="34" charset="0"/>
              </a:rPr>
              <a:t>INFORMATION REPORT</a:t>
            </a:r>
          </a:p>
        </p:txBody>
      </p:sp>
      <p:sp>
        <p:nvSpPr>
          <p:cNvPr id="4" name="TextBox 3">
            <a:extLst>
              <a:ext uri="{FF2B5EF4-FFF2-40B4-BE49-F238E27FC236}">
                <a16:creationId xmlns:a16="http://schemas.microsoft.com/office/drawing/2014/main" id="{29D68CCB-AE60-7C03-E4E1-CD2C8326C5C4}"/>
              </a:ext>
            </a:extLst>
          </p:cNvPr>
          <p:cNvSpPr txBox="1"/>
          <p:nvPr/>
        </p:nvSpPr>
        <p:spPr>
          <a:xfrm>
            <a:off x="187957" y="520511"/>
            <a:ext cx="6836753" cy="4524315"/>
          </a:xfrm>
          <a:prstGeom prst="rect">
            <a:avLst/>
          </a:prstGeom>
          <a:noFill/>
        </p:spPr>
        <p:txBody>
          <a:bodyPr wrap="square" rtlCol="0">
            <a:spAutoFit/>
          </a:bodyPr>
          <a:lstStyle/>
          <a:p>
            <a:r>
              <a:rPr lang="en-US" sz="3600" b="1" dirty="0"/>
              <a:t>Structure</a:t>
            </a:r>
          </a:p>
          <a:p>
            <a:r>
              <a:rPr lang="en-US" sz="2800" b="1" dirty="0">
                <a:solidFill>
                  <a:srgbClr val="00B050"/>
                </a:solidFill>
              </a:rPr>
              <a:t>Information reports are structured so that the information can be clearly </a:t>
            </a:r>
            <a:r>
              <a:rPr lang="en-US" sz="2800" b="1" dirty="0" err="1">
                <a:solidFill>
                  <a:srgbClr val="00B050"/>
                </a:solidFill>
              </a:rPr>
              <a:t>organised</a:t>
            </a:r>
            <a:r>
              <a:rPr lang="en-US" sz="2800" b="1" dirty="0">
                <a:solidFill>
                  <a:srgbClr val="00B050"/>
                </a:solidFill>
              </a:rPr>
              <a:t>.  Most information reports use headings and sub-headings to do this.</a:t>
            </a:r>
          </a:p>
          <a:p>
            <a:r>
              <a:rPr lang="en-US" sz="2800" b="1" dirty="0">
                <a:solidFill>
                  <a:srgbClr val="FF0000"/>
                </a:solidFill>
              </a:rPr>
              <a:t>The first sentence of an information report is usually a main or overall statement about the topic.  For example, </a:t>
            </a:r>
            <a:r>
              <a:rPr lang="en-US" sz="2800" b="1" dirty="0">
                <a:solidFill>
                  <a:schemeClr val="accent1"/>
                </a:solidFill>
              </a:rPr>
              <a:t>“Tigers are members of the cat family,”  </a:t>
            </a:r>
            <a:r>
              <a:rPr lang="en-US" sz="2800" b="1" dirty="0">
                <a:solidFill>
                  <a:srgbClr val="FF0000"/>
                </a:solidFill>
              </a:rPr>
              <a:t>or </a:t>
            </a:r>
            <a:r>
              <a:rPr lang="en-US" sz="2800" b="1" dirty="0">
                <a:solidFill>
                  <a:srgbClr val="7030A0"/>
                </a:solidFill>
              </a:rPr>
              <a:t>“France is a country in Europe.”</a:t>
            </a:r>
          </a:p>
        </p:txBody>
      </p:sp>
      <p:sp>
        <p:nvSpPr>
          <p:cNvPr id="5" name="TextBox 4">
            <a:extLst>
              <a:ext uri="{FF2B5EF4-FFF2-40B4-BE49-F238E27FC236}">
                <a16:creationId xmlns:a16="http://schemas.microsoft.com/office/drawing/2014/main" id="{89B86DE0-2054-A64E-61A4-5761FE2250B6}"/>
              </a:ext>
            </a:extLst>
          </p:cNvPr>
          <p:cNvSpPr txBox="1"/>
          <p:nvPr/>
        </p:nvSpPr>
        <p:spPr>
          <a:xfrm>
            <a:off x="7196447" y="1555668"/>
            <a:ext cx="4405745" cy="2677656"/>
          </a:xfrm>
          <a:prstGeom prst="rect">
            <a:avLst/>
          </a:prstGeom>
          <a:noFill/>
        </p:spPr>
        <p:txBody>
          <a:bodyPr wrap="square" rtlCol="0">
            <a:spAutoFit/>
          </a:bodyPr>
          <a:lstStyle/>
          <a:p>
            <a:r>
              <a:rPr lang="en-US" sz="2800" b="1" dirty="0"/>
              <a:t>The information report may also contain pictures, labelled diagrams, maps, tables, graphs, </a:t>
            </a:r>
            <a:r>
              <a:rPr lang="en-US" sz="2800" b="1" dirty="0" err="1"/>
              <a:t>etc</a:t>
            </a:r>
            <a:r>
              <a:rPr lang="en-US" sz="2800" b="1" dirty="0"/>
              <a:t> to help further explain and add to the information.</a:t>
            </a:r>
          </a:p>
        </p:txBody>
      </p:sp>
      <p:pic>
        <p:nvPicPr>
          <p:cNvPr id="7" name="Picture 6" descr="Diagram&#10;&#10;Description automatically generated">
            <a:extLst>
              <a:ext uri="{FF2B5EF4-FFF2-40B4-BE49-F238E27FC236}">
                <a16:creationId xmlns:a16="http://schemas.microsoft.com/office/drawing/2014/main" id="{EFC4AB56-FBA6-B59F-E944-9EF7F27274C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983104" y="4233324"/>
            <a:ext cx="3619088" cy="2555981"/>
          </a:xfrm>
          <a:prstGeom prst="rect">
            <a:avLst/>
          </a:prstGeom>
        </p:spPr>
      </p:pic>
      <p:pic>
        <p:nvPicPr>
          <p:cNvPr id="13" name="Picture 12" descr="Map&#10;&#10;Description automatically generated">
            <a:extLst>
              <a:ext uri="{FF2B5EF4-FFF2-40B4-BE49-F238E27FC236}">
                <a16:creationId xmlns:a16="http://schemas.microsoft.com/office/drawing/2014/main" id="{ADDDE7AD-A575-2521-4D42-869DFF85FF07}"/>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2565070" y="5040395"/>
            <a:ext cx="1307755" cy="1429687"/>
          </a:xfrm>
          <a:prstGeom prst="rect">
            <a:avLst/>
          </a:prstGeom>
        </p:spPr>
      </p:pic>
    </p:spTree>
    <p:extLst>
      <p:ext uri="{BB962C8B-B14F-4D97-AF65-F5344CB8AC3E}">
        <p14:creationId xmlns:p14="http://schemas.microsoft.com/office/powerpoint/2010/main" val="3125093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heckerboard(across)">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6D2ED-F6A5-0AE4-2A72-8E33BB3F5974}"/>
              </a:ext>
            </a:extLst>
          </p:cNvPr>
          <p:cNvSpPr>
            <a:spLocks noGrp="1"/>
          </p:cNvSpPr>
          <p:nvPr>
            <p:ph type="ctrTitle"/>
          </p:nvPr>
        </p:nvSpPr>
        <p:spPr>
          <a:xfrm>
            <a:off x="0" y="117717"/>
            <a:ext cx="8449733" cy="580471"/>
          </a:xfrm>
        </p:spPr>
        <p:txBody>
          <a:bodyPr>
            <a:normAutofit fontScale="90000"/>
          </a:bodyPr>
          <a:lstStyle/>
          <a:p>
            <a:r>
              <a:rPr lang="en-US" sz="3600" b="1" dirty="0">
                <a:latin typeface="Arial" panose="020B0604020202020204" pitchFamily="34" charset="0"/>
                <a:cs typeface="Arial" panose="020B0604020202020204" pitchFamily="34" charset="0"/>
              </a:rPr>
              <a:t>Stages of the Information report</a:t>
            </a:r>
          </a:p>
        </p:txBody>
      </p:sp>
      <p:sp>
        <p:nvSpPr>
          <p:cNvPr id="4" name="TextBox 3">
            <a:extLst>
              <a:ext uri="{FF2B5EF4-FFF2-40B4-BE49-F238E27FC236}">
                <a16:creationId xmlns:a16="http://schemas.microsoft.com/office/drawing/2014/main" id="{29D68CCB-AE60-7C03-E4E1-CD2C8326C5C4}"/>
              </a:ext>
            </a:extLst>
          </p:cNvPr>
          <p:cNvSpPr txBox="1"/>
          <p:nvPr/>
        </p:nvSpPr>
        <p:spPr>
          <a:xfrm>
            <a:off x="452280" y="698188"/>
            <a:ext cx="2529637" cy="4401205"/>
          </a:xfrm>
          <a:prstGeom prst="rect">
            <a:avLst/>
          </a:prstGeom>
          <a:noFill/>
        </p:spPr>
        <p:txBody>
          <a:bodyPr wrap="square" rtlCol="0">
            <a:spAutoFit/>
          </a:bodyPr>
          <a:lstStyle/>
          <a:p>
            <a:r>
              <a:rPr lang="en-US" sz="2800" b="1" dirty="0"/>
              <a:t>Stage 1 </a:t>
            </a:r>
          </a:p>
          <a:p>
            <a:r>
              <a:rPr lang="en-US" sz="2800" b="1" dirty="0">
                <a:solidFill>
                  <a:srgbClr val="FF0000"/>
                </a:solidFill>
              </a:rPr>
              <a:t>Plan</a:t>
            </a:r>
          </a:p>
          <a:p>
            <a:r>
              <a:rPr lang="en-US" sz="2800" b="1" dirty="0">
                <a:solidFill>
                  <a:schemeClr val="accent2">
                    <a:lumMod val="75000"/>
                  </a:schemeClr>
                </a:solidFill>
              </a:rPr>
              <a:t>Purpose</a:t>
            </a:r>
          </a:p>
          <a:p>
            <a:r>
              <a:rPr lang="en-US" sz="2800" b="1" dirty="0">
                <a:solidFill>
                  <a:schemeClr val="accent2">
                    <a:lumMod val="75000"/>
                  </a:schemeClr>
                </a:solidFill>
              </a:rPr>
              <a:t>Main Idea</a:t>
            </a:r>
          </a:p>
          <a:p>
            <a:r>
              <a:rPr lang="en-US" sz="2800" b="1" dirty="0">
                <a:solidFill>
                  <a:schemeClr val="accent2">
                    <a:lumMod val="75000"/>
                  </a:schemeClr>
                </a:solidFill>
              </a:rPr>
              <a:t>Audience?</a:t>
            </a:r>
          </a:p>
          <a:p>
            <a:r>
              <a:rPr lang="en-US" sz="2800" b="1" dirty="0">
                <a:solidFill>
                  <a:schemeClr val="accent2">
                    <a:lumMod val="75000"/>
                  </a:schemeClr>
                </a:solidFill>
              </a:rPr>
              <a:t>Find resources</a:t>
            </a:r>
          </a:p>
          <a:p>
            <a:r>
              <a:rPr lang="en-US" sz="2800" b="1" dirty="0">
                <a:solidFill>
                  <a:schemeClr val="accent2">
                    <a:lumMod val="75000"/>
                  </a:schemeClr>
                </a:solidFill>
              </a:rPr>
              <a:t>Gather information, pictures, </a:t>
            </a:r>
            <a:r>
              <a:rPr lang="en-US" sz="2800" b="1" dirty="0" err="1">
                <a:solidFill>
                  <a:schemeClr val="accent2">
                    <a:lumMod val="75000"/>
                  </a:schemeClr>
                </a:solidFill>
              </a:rPr>
              <a:t>etc</a:t>
            </a:r>
            <a:endParaRPr lang="en-US" sz="2800" b="1" dirty="0">
              <a:solidFill>
                <a:schemeClr val="accent2">
                  <a:lumMod val="75000"/>
                </a:schemeClr>
              </a:solidFill>
            </a:endParaRPr>
          </a:p>
          <a:p>
            <a:r>
              <a:rPr lang="en-US" sz="2800" b="1" dirty="0">
                <a:solidFill>
                  <a:schemeClr val="accent2">
                    <a:lumMod val="75000"/>
                  </a:schemeClr>
                </a:solidFill>
              </a:rPr>
              <a:t>Note taking</a:t>
            </a:r>
          </a:p>
        </p:txBody>
      </p:sp>
      <p:sp>
        <p:nvSpPr>
          <p:cNvPr id="5" name="TextBox 4">
            <a:extLst>
              <a:ext uri="{FF2B5EF4-FFF2-40B4-BE49-F238E27FC236}">
                <a16:creationId xmlns:a16="http://schemas.microsoft.com/office/drawing/2014/main" id="{A8B5D8ED-CBB1-8022-E8B7-6A86572CD62C}"/>
              </a:ext>
            </a:extLst>
          </p:cNvPr>
          <p:cNvSpPr txBox="1"/>
          <p:nvPr/>
        </p:nvSpPr>
        <p:spPr>
          <a:xfrm>
            <a:off x="2730785" y="698188"/>
            <a:ext cx="2823349" cy="5262979"/>
          </a:xfrm>
          <a:prstGeom prst="rect">
            <a:avLst/>
          </a:prstGeom>
          <a:noFill/>
        </p:spPr>
        <p:txBody>
          <a:bodyPr wrap="square" rtlCol="0">
            <a:spAutoFit/>
          </a:bodyPr>
          <a:lstStyle/>
          <a:p>
            <a:r>
              <a:rPr lang="en-US" sz="2800" b="1" dirty="0"/>
              <a:t>Stage 2</a:t>
            </a:r>
          </a:p>
          <a:p>
            <a:r>
              <a:rPr lang="en-US" sz="2800" b="1" dirty="0">
                <a:solidFill>
                  <a:srgbClr val="FF0000"/>
                </a:solidFill>
              </a:rPr>
              <a:t>Layout</a:t>
            </a:r>
          </a:p>
          <a:p>
            <a:r>
              <a:rPr lang="en-US" sz="2800" b="1" dirty="0">
                <a:solidFill>
                  <a:schemeClr val="accent1"/>
                </a:solidFill>
              </a:rPr>
              <a:t>Hand  written or digital format?</a:t>
            </a:r>
          </a:p>
          <a:p>
            <a:r>
              <a:rPr lang="en-US" sz="2800" b="1" dirty="0">
                <a:solidFill>
                  <a:schemeClr val="accent1"/>
                </a:solidFill>
              </a:rPr>
              <a:t>Choose and arrange headings that best suit the information. </a:t>
            </a:r>
          </a:p>
          <a:p>
            <a:r>
              <a:rPr lang="en-US" sz="2800" b="1" dirty="0">
                <a:solidFill>
                  <a:schemeClr val="accent1"/>
                </a:solidFill>
              </a:rPr>
              <a:t>Discuss choices with a student or the teacher.</a:t>
            </a:r>
          </a:p>
          <a:p>
            <a:endParaRPr lang="en-US" sz="2800" b="1" dirty="0"/>
          </a:p>
        </p:txBody>
      </p:sp>
      <p:sp>
        <p:nvSpPr>
          <p:cNvPr id="6" name="TextBox 5">
            <a:extLst>
              <a:ext uri="{FF2B5EF4-FFF2-40B4-BE49-F238E27FC236}">
                <a16:creationId xmlns:a16="http://schemas.microsoft.com/office/drawing/2014/main" id="{A2E97C77-88E5-9B12-22ED-70607B099D51}"/>
              </a:ext>
            </a:extLst>
          </p:cNvPr>
          <p:cNvSpPr txBox="1"/>
          <p:nvPr/>
        </p:nvSpPr>
        <p:spPr>
          <a:xfrm>
            <a:off x="8632714" y="407952"/>
            <a:ext cx="2529637" cy="6124754"/>
          </a:xfrm>
          <a:prstGeom prst="rect">
            <a:avLst/>
          </a:prstGeom>
          <a:noFill/>
        </p:spPr>
        <p:txBody>
          <a:bodyPr wrap="square" rtlCol="0">
            <a:spAutoFit/>
          </a:bodyPr>
          <a:lstStyle/>
          <a:p>
            <a:r>
              <a:rPr lang="en-US" sz="2800" b="1" dirty="0"/>
              <a:t>Stage 4</a:t>
            </a:r>
          </a:p>
          <a:p>
            <a:r>
              <a:rPr lang="en-US" sz="2800" b="1" dirty="0">
                <a:solidFill>
                  <a:srgbClr val="FF0000"/>
                </a:solidFill>
              </a:rPr>
              <a:t>Edit</a:t>
            </a:r>
          </a:p>
          <a:p>
            <a:r>
              <a:rPr lang="en-US" sz="2800" b="1" dirty="0">
                <a:solidFill>
                  <a:srgbClr val="0070C0"/>
                </a:solidFill>
              </a:rPr>
              <a:t>Check for spelling and punctuation  or have someone check for you.</a:t>
            </a:r>
          </a:p>
          <a:p>
            <a:r>
              <a:rPr lang="en-US" sz="2800" b="1" dirty="0">
                <a:solidFill>
                  <a:srgbClr val="0070C0"/>
                </a:solidFill>
              </a:rPr>
              <a:t>More research if necessary.</a:t>
            </a:r>
          </a:p>
          <a:p>
            <a:r>
              <a:rPr lang="en-US" sz="2800" b="1" dirty="0">
                <a:solidFill>
                  <a:srgbClr val="0070C0"/>
                </a:solidFill>
              </a:rPr>
              <a:t>Re-write unclear sentences.</a:t>
            </a:r>
          </a:p>
          <a:p>
            <a:endParaRPr lang="en-US" sz="2800" dirty="0"/>
          </a:p>
          <a:p>
            <a:endParaRPr lang="en-US" sz="2800" dirty="0"/>
          </a:p>
        </p:txBody>
      </p:sp>
      <p:sp>
        <p:nvSpPr>
          <p:cNvPr id="3" name="TextBox 2">
            <a:extLst>
              <a:ext uri="{FF2B5EF4-FFF2-40B4-BE49-F238E27FC236}">
                <a16:creationId xmlns:a16="http://schemas.microsoft.com/office/drawing/2014/main" id="{C7EB2F3A-A52D-EFEC-5A08-9F8EA9375163}"/>
              </a:ext>
            </a:extLst>
          </p:cNvPr>
          <p:cNvSpPr txBox="1"/>
          <p:nvPr/>
        </p:nvSpPr>
        <p:spPr>
          <a:xfrm>
            <a:off x="5842000" y="846667"/>
            <a:ext cx="2823349" cy="4708981"/>
          </a:xfrm>
          <a:prstGeom prst="rect">
            <a:avLst/>
          </a:prstGeom>
          <a:noFill/>
        </p:spPr>
        <p:txBody>
          <a:bodyPr wrap="square" rtlCol="0">
            <a:spAutoFit/>
          </a:bodyPr>
          <a:lstStyle/>
          <a:p>
            <a:r>
              <a:rPr lang="en-US" sz="2800" b="1" dirty="0"/>
              <a:t>Stage 3</a:t>
            </a:r>
          </a:p>
          <a:p>
            <a:r>
              <a:rPr lang="en-US" sz="2800" b="1" dirty="0">
                <a:solidFill>
                  <a:srgbClr val="FF0000"/>
                </a:solidFill>
              </a:rPr>
              <a:t>Draft</a:t>
            </a:r>
          </a:p>
          <a:p>
            <a:r>
              <a:rPr lang="en-US" sz="2800" b="1" dirty="0">
                <a:solidFill>
                  <a:schemeClr val="accent2">
                    <a:lumMod val="75000"/>
                  </a:schemeClr>
                </a:solidFill>
              </a:rPr>
              <a:t>Organise notes under the correct headings.</a:t>
            </a:r>
          </a:p>
          <a:p>
            <a:r>
              <a:rPr lang="en-US" sz="2800" b="1" dirty="0">
                <a:solidFill>
                  <a:schemeClr val="accent2">
                    <a:lumMod val="75000"/>
                  </a:schemeClr>
                </a:solidFill>
              </a:rPr>
              <a:t>Write a draft report : notes in sentences, use headings etc.</a:t>
            </a:r>
          </a:p>
          <a:p>
            <a:endParaRPr lang="en-US" sz="2400" b="1" dirty="0"/>
          </a:p>
          <a:p>
            <a:endParaRPr lang="en-US" sz="2400" b="1" dirty="0">
              <a:solidFill>
                <a:srgbClr val="FF0000"/>
              </a:solidFill>
            </a:endParaRPr>
          </a:p>
        </p:txBody>
      </p:sp>
      <p:sp>
        <p:nvSpPr>
          <p:cNvPr id="7" name="TextBox 6">
            <a:extLst>
              <a:ext uri="{FF2B5EF4-FFF2-40B4-BE49-F238E27FC236}">
                <a16:creationId xmlns:a16="http://schemas.microsoft.com/office/drawing/2014/main" id="{D5BD9CEA-1049-D31F-6B70-EB56456E54A8}"/>
              </a:ext>
            </a:extLst>
          </p:cNvPr>
          <p:cNvSpPr txBox="1"/>
          <p:nvPr/>
        </p:nvSpPr>
        <p:spPr>
          <a:xfrm>
            <a:off x="626533" y="6045200"/>
            <a:ext cx="7407092" cy="646331"/>
          </a:xfrm>
          <a:prstGeom prst="rect">
            <a:avLst/>
          </a:prstGeom>
          <a:noFill/>
        </p:spPr>
        <p:txBody>
          <a:bodyPr wrap="none" rtlCol="0">
            <a:spAutoFit/>
          </a:bodyPr>
          <a:lstStyle/>
          <a:p>
            <a:r>
              <a:rPr lang="en-US" sz="2800" b="1" dirty="0"/>
              <a:t>Stage 5 Final</a:t>
            </a:r>
            <a:r>
              <a:rPr lang="en-US" sz="3600" dirty="0"/>
              <a:t>:  </a:t>
            </a:r>
            <a:r>
              <a:rPr lang="en-US" sz="2800" b="1" dirty="0">
                <a:solidFill>
                  <a:schemeClr val="accent6">
                    <a:lumMod val="75000"/>
                  </a:schemeClr>
                </a:solidFill>
              </a:rPr>
              <a:t>Write the good copy of the report</a:t>
            </a:r>
          </a:p>
        </p:txBody>
      </p:sp>
    </p:spTree>
    <p:extLst>
      <p:ext uri="{BB962C8B-B14F-4D97-AF65-F5344CB8AC3E}">
        <p14:creationId xmlns:p14="http://schemas.microsoft.com/office/powerpoint/2010/main" val="3085313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3"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1033</Words>
  <Application>Microsoft Macintosh PowerPoint</Application>
  <PresentationFormat>Widescreen</PresentationFormat>
  <Paragraphs>93</Paragraphs>
  <Slides>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vt:lpstr>
      <vt:lpstr>Calibri</vt:lpstr>
      <vt:lpstr>Calibri Light</vt:lpstr>
      <vt:lpstr>Segoe UI</vt:lpstr>
      <vt:lpstr>Söhne</vt:lpstr>
      <vt:lpstr>Times New Roman</vt:lpstr>
      <vt:lpstr>Office Theme</vt:lpstr>
      <vt:lpstr>Brochures and Information Reports</vt:lpstr>
      <vt:lpstr>PowerPoint Presentation</vt:lpstr>
      <vt:lpstr>BROCHURE</vt:lpstr>
      <vt:lpstr>Planning Stages of the Brochure</vt:lpstr>
      <vt:lpstr>PowerPoint Presentation</vt:lpstr>
      <vt:lpstr>INFORMATION REPORT</vt:lpstr>
      <vt:lpstr>Stages of the Information report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Brochures and Information Reports</dc:title>
  <dc:creator>grantlesley@bigpond.com</dc:creator>
  <cp:lastModifiedBy>grantlesley@bigpond.com</cp:lastModifiedBy>
  <cp:revision>3</cp:revision>
  <dcterms:created xsi:type="dcterms:W3CDTF">2023-01-31T01:17:56Z</dcterms:created>
  <dcterms:modified xsi:type="dcterms:W3CDTF">2023-02-09T00:42:57Z</dcterms:modified>
</cp:coreProperties>
</file>