
<file path=[Content_Types].xml><?xml version="1.0" encoding="utf-8"?>
<Types xmlns="http://schemas.openxmlformats.org/package/2006/content-types">
  <Default Extension="gif" ContentType="image/gif"/>
  <Default Extension="jpe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1" r:id="rId4"/>
    <p:sldId id="257" r:id="rId5"/>
    <p:sldId id="258" r:id="rId6"/>
    <p:sldId id="268" r:id="rId7"/>
    <p:sldId id="259" r:id="rId8"/>
    <p:sldId id="260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52"/>
    <p:restoredTop sz="94681"/>
  </p:normalViewPr>
  <p:slideViewPr>
    <p:cSldViewPr snapToGrid="0">
      <p:cViewPr varScale="1">
        <p:scale>
          <a:sx n="107" d="100"/>
          <a:sy n="107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21E2F-281F-FF41-8DBA-910C39F3E81A}" type="datetimeFigureOut">
              <a:rPr lang="en-US" smtClean="0"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1B442-A261-1B41-9323-173E36467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0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these language features in the next few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C1B442-A261-1B41-9323-173E364674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43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C1B442-A261-1B41-9323-173E364674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0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0F4BE-C35B-0EDB-6489-DA1FC48A2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64CB9-61AE-8F18-2403-D308E9555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9C538-8EC5-AD1F-6E66-8EA55FBDE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7019-EBC5-704A-8735-B2C09E0CE687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989C3-635C-AF4B-C108-A9179B98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87056-9E31-E9A6-BF11-6483746B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B1E6-CE45-914C-ADE9-C69A5607E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7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AE1F1-D644-B48C-15ED-972A4A5A1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9B2EF6-7D67-7895-55A1-7C5201065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5B6DA-D08C-AD74-E36F-8F4A0D2A1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7019-EBC5-704A-8735-B2C09E0CE687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15020-9B35-059F-8841-C0CABC431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5F9EA-204A-6DB3-A5B0-FA71F4F9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B1E6-CE45-914C-ADE9-C69A5607E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4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90464E-4A1F-7C02-5E2D-17D663C62F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DD560-8906-9987-E6DA-14FFD6686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512FE-3BE1-6E9E-B4C2-6182CCDAB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7019-EBC5-704A-8735-B2C09E0CE687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16DFA-C02F-4FBC-D36F-59C1FF4D3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89BAF-C382-0564-B359-69E710D20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B1E6-CE45-914C-ADE9-C69A5607E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0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1EF93-8D05-9710-AF39-0B25C34C6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CE513-B899-2C88-3484-536215C3B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46C23-54CD-E487-6673-68B01BC99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7019-EBC5-704A-8735-B2C09E0CE687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81629-5404-9BF6-2666-FE7941DF1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9737F-F7FA-AE5A-929D-75F58B3BF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B1E6-CE45-914C-ADE9-C69A5607E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4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C0642-C48D-3181-9F93-BE393475A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769E4-06DE-DE9F-246C-A17C8B5E6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F15FF-9BC9-AC80-5779-E0B58F7A2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7019-EBC5-704A-8735-B2C09E0CE687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F0B90-82B1-FEEE-3C3E-A123197B4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E4EDB-160D-2525-1D75-EB57E65C6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B1E6-CE45-914C-ADE9-C69A5607E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7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4E004-F628-A195-18FC-68CCEF2EC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D4A9B-7D80-1AA5-9FBA-515FA979C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DA78C-406B-46B0-9EE7-2629C807B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4F16C-EB3A-17C5-29AA-76EF78BB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7019-EBC5-704A-8735-B2C09E0CE687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1B781-AE21-0BEC-7EC5-A5CC5614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3DC55-1500-9827-EA67-74C206A56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B1E6-CE45-914C-ADE9-C69A5607E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4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4C75C-3C9B-5D3D-0D94-3AF8D7F59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A9083-6A8A-4F2B-8163-6D37F5523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31179-B03D-80F3-C777-F3064D733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BE3C88-EDBE-51E3-60C2-790D5E22BD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8A4B8D-E8D4-FD5E-4F04-6B9DA0E8A7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376D6D-A6A3-145B-4C79-035763383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7019-EBC5-704A-8735-B2C09E0CE687}" type="datetimeFigureOut">
              <a:rPr lang="en-US" smtClean="0"/>
              <a:t>3/9/23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626CD7-C059-ACAE-8B91-D9FE94C88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E6E058-9F0F-06C4-B294-E4A7DD2E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B1E6-CE45-914C-ADE9-C69A5607E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4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5A7A5-442F-B1B4-E26C-137AFE469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727D3A-1B4E-755D-FD13-9BF54236B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7019-EBC5-704A-8735-B2C09E0CE687}" type="datetimeFigureOut">
              <a:rPr lang="en-US" smtClean="0"/>
              <a:t>3/9/23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D119E-1D9E-2D89-C078-839AA4F7B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2FF81-92F1-51E7-1DC4-71583E32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B1E6-CE45-914C-ADE9-C69A5607E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0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D34F79-FD62-CEA1-A94E-78CF491F8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7019-EBC5-704A-8735-B2C09E0CE687}" type="datetimeFigureOut">
              <a:rPr lang="en-US" smtClean="0"/>
              <a:t>3/9/23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C8A365-D265-1CB2-F00A-E260A35EB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CB615-A61B-B105-C1E7-0D8BACEE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B1E6-CE45-914C-ADE9-C69A5607E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4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D969D-BF25-4E2D-F96B-BE8F28743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061D9-1B80-FFD7-7604-8D09F0138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B91FA3-6F2A-0709-9C5D-1DD6152A0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E1EBF-8CBB-38C3-5110-E76409150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7019-EBC5-704A-8735-B2C09E0CE687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61F34-9EA1-F526-B08A-91CC4EBDD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1B45B-FBF4-24CF-6216-6E9F07189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B1E6-CE45-914C-ADE9-C69A5607E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3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83A99-0CB8-0D34-FCE8-D89214B77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F390EF-2152-5E52-1F42-472E94F9E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68E8BB-D55A-CB14-CC86-75E6E0983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478C5-B7EA-AF2B-624A-06EDD73AC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07019-EBC5-704A-8735-B2C09E0CE687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AE07E-3B28-423B-B538-09E938563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0DCEF-C19C-3A2F-442D-91C25441C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B1E6-CE45-914C-ADE9-C69A5607E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8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65360C-843F-FFDC-B2CD-9F566FCEC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A4DBC-B133-0139-9BB8-189D2B462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0AD0F-8AB8-0435-12D8-F01C42446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07019-EBC5-704A-8735-B2C09E0CE687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981AD-0D76-35E4-7A8B-1C9A964B1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99761-B23F-11ED-EBD7-4C8DB4A5B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2B1E6-CE45-914C-ADE9-C69A5607E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1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hyperlink" Target="https://pixabay.com/en/writing-write-writer-letter-41354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www.3cs.ch/information-visualization-data-visualization/" TargetMode="Externa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suny-esc-communicationforprofessionals/chapter/persuade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nflowerstorytime.com/weekly-toddler-song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b.rspca.org.au/knowledge-base/how-can-habitat-loss-affect-animal-welfare/" TargetMode="External"/><Relationship Id="rId7" Type="http://schemas.openxmlformats.org/officeDocument/2006/relationships/hyperlink" Target="https://courses.lumenlearning.com/boundless-biology/chapter/threats-to-biodiversity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"/><Relationship Id="rId5" Type="http://schemas.openxmlformats.org/officeDocument/2006/relationships/hyperlink" Target="https://theconversation.com/australian-endangered-species-orange-bellied-parrot-20777" TargetMode="Externa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874F9-9101-EDBE-1F2A-F2BA4C4F5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77799"/>
            <a:ext cx="9144000" cy="1832163"/>
          </a:xfrm>
        </p:spPr>
        <p:txBody>
          <a:bodyPr>
            <a:normAutofit/>
          </a:bodyPr>
          <a:lstStyle/>
          <a:p>
            <a:r>
              <a:rPr lang="en-US" b="1" dirty="0"/>
              <a:t>Persuasive Text: Letter to the community</a:t>
            </a:r>
          </a:p>
        </p:txBody>
      </p:sp>
      <p:pic>
        <p:nvPicPr>
          <p:cNvPr id="4" name="Graphic 3" descr="Confused person outline">
            <a:extLst>
              <a:ext uri="{FF2B5EF4-FFF2-40B4-BE49-F238E27FC236}">
                <a16:creationId xmlns:a16="http://schemas.microsoft.com/office/drawing/2014/main" id="{9899DFCF-6F20-B8EA-BF74-3F104F75DB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25729" y="449842"/>
            <a:ext cx="2240280" cy="2240280"/>
          </a:xfrm>
          <a:prstGeom prst="rect">
            <a:avLst/>
          </a:prstGeom>
        </p:spPr>
      </p:pic>
      <p:pic>
        <p:nvPicPr>
          <p:cNvPr id="13" name="Picture 12" descr="Chart, line chart&#10;&#10;Description automatically generated">
            <a:extLst>
              <a:ext uri="{FF2B5EF4-FFF2-40B4-BE49-F238E27FC236}">
                <a16:creationId xmlns:a16="http://schemas.microsoft.com/office/drawing/2014/main" id="{D5F77EDF-3D8E-7995-F4FA-A11321F418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23849" y="4267200"/>
            <a:ext cx="5405893" cy="2240280"/>
          </a:xfrm>
          <a:prstGeom prst="rect">
            <a:avLst/>
          </a:prstGeom>
        </p:spPr>
      </p:pic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39B6CA8E-37C8-4082-6B23-005465D486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8163560" y="2120080"/>
            <a:ext cx="1803400" cy="261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62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accent4">
                <a:lumMod val="5000"/>
                <a:lumOff val="95000"/>
              </a:schemeClr>
            </a:gs>
            <a:gs pos="90000">
              <a:schemeClr val="accent4">
                <a:lumMod val="20000"/>
                <a:lumOff val="80000"/>
              </a:schemeClr>
            </a:gs>
            <a:gs pos="1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416E671-3505-544D-3AF3-449D0B854805}"/>
              </a:ext>
            </a:extLst>
          </p:cNvPr>
          <p:cNvSpPr txBox="1">
            <a:spLocks/>
          </p:cNvSpPr>
          <p:nvPr/>
        </p:nvSpPr>
        <p:spPr>
          <a:xfrm>
            <a:off x="268287" y="798514"/>
            <a:ext cx="4048125" cy="398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 the argument and  Introduce the purpose.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i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am writing to you today to bring your attention to an important issue that affects us all: </a:t>
            </a:r>
            <a:r>
              <a:rPr lang="en-AU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habitat preservation.</a:t>
            </a:r>
            <a:endParaRPr lang="en-AU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A71C71D-7B81-9FCA-6D90-10FB2E4E7775}"/>
              </a:ext>
            </a:extLst>
          </p:cNvPr>
          <p:cNvSpPr txBox="1">
            <a:spLocks/>
          </p:cNvSpPr>
          <p:nvPr/>
        </p:nvSpPr>
        <p:spPr>
          <a:xfrm>
            <a:off x="381000" y="1554163"/>
            <a:ext cx="4048125" cy="1560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D15CCA1-8EE5-1ED9-520F-28982F147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058" y="159946"/>
            <a:ext cx="9415942" cy="1083665"/>
          </a:xfrm>
        </p:spPr>
        <p:txBody>
          <a:bodyPr>
            <a:normAutofit fontScale="90000"/>
          </a:bodyPr>
          <a:lstStyle/>
          <a:p>
            <a:pPr marL="0" indent="0" algn="ctr"/>
            <a:br>
              <a:rPr lang="en-AU" sz="4000" b="1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4000" b="1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Stage 1: </a:t>
            </a: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-</a:t>
            </a:r>
            <a:r>
              <a:rPr lang="en-A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4000" b="1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 the Reader</a:t>
            </a:r>
            <a:br>
              <a:rPr lang="en-AU" sz="4000" b="1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4400" b="1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8EC0EA-77A4-7776-4B5F-998DB99D4723}"/>
              </a:ext>
            </a:extLst>
          </p:cNvPr>
          <p:cNvSpPr txBox="1">
            <a:spLocks/>
          </p:cNvSpPr>
          <p:nvPr/>
        </p:nvSpPr>
        <p:spPr>
          <a:xfrm>
            <a:off x="7762875" y="557213"/>
            <a:ext cx="4048125" cy="5886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 </a:t>
            </a:r>
          </a:p>
          <a:p>
            <a:pPr marL="0" indent="0">
              <a:buNone/>
            </a:pPr>
            <a:r>
              <a:rPr lang="en-AU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Background Information</a:t>
            </a:r>
          </a:p>
          <a:p>
            <a:pPr marL="0" indent="0">
              <a:buNone/>
            </a:pPr>
            <a:r>
              <a:rPr lang="en-AU" sz="28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are encroaching on the natural habitats of many species of plants and animals. </a:t>
            </a:r>
          </a:p>
          <a:p>
            <a:pPr marL="0" indent="0">
              <a:buNone/>
            </a:pPr>
            <a:r>
              <a:rPr lang="en-AU" sz="28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has resulted in a significant loss of biodiversity and disruption of the delicate balance of our ecosystems</a:t>
            </a:r>
            <a:r>
              <a:rPr lang="en-AU" sz="28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 </a:t>
            </a:r>
            <a:endParaRPr lang="en-A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 (Body)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1CA6E47-CE92-8833-5C26-EF1D50688498}"/>
              </a:ext>
            </a:extLst>
          </p:cNvPr>
          <p:cNvSpPr/>
          <p:nvPr/>
        </p:nvSpPr>
        <p:spPr>
          <a:xfrm>
            <a:off x="4429124" y="1160960"/>
            <a:ext cx="2700337" cy="201612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Grab the Reader’s attention!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B0394D9-01CE-C479-89AD-E40729FB25AA}"/>
              </a:ext>
            </a:extLst>
          </p:cNvPr>
          <p:cNvSpPr txBox="1">
            <a:spLocks/>
          </p:cNvSpPr>
          <p:nvPr/>
        </p:nvSpPr>
        <p:spPr>
          <a:xfrm>
            <a:off x="324643" y="4429125"/>
            <a:ext cx="4048125" cy="17840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</a:t>
            </a:r>
          </a:p>
          <a:p>
            <a:pPr marL="0" indent="0">
              <a:buNone/>
            </a:pPr>
            <a:r>
              <a:rPr lang="en-A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Clear Statement of purpose .....</a:t>
            </a:r>
          </a:p>
          <a:p>
            <a:pPr marL="0" indent="0">
              <a:buNone/>
            </a:pPr>
            <a:r>
              <a:rPr lang="en-AU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Habitat Preservation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F17DFA8-78C5-1229-5B54-FA9AEB9E8C8E}"/>
              </a:ext>
            </a:extLst>
          </p:cNvPr>
          <p:cNvSpPr/>
          <p:nvPr/>
        </p:nvSpPr>
        <p:spPr>
          <a:xfrm>
            <a:off x="4429123" y="2799259"/>
            <a:ext cx="2700337" cy="20161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Clearly state your purpose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C5CFDA5-E223-EFBD-C3B0-C8C04B4428F0}"/>
              </a:ext>
            </a:extLst>
          </p:cNvPr>
          <p:cNvSpPr/>
          <p:nvPr/>
        </p:nvSpPr>
        <p:spPr>
          <a:xfrm>
            <a:off x="4451346" y="4685701"/>
            <a:ext cx="2700337" cy="20161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Write with knowledge and confidence </a:t>
            </a:r>
          </a:p>
        </p:txBody>
      </p:sp>
    </p:spTree>
    <p:extLst>
      <p:ext uri="{BB962C8B-B14F-4D97-AF65-F5344CB8AC3E}">
        <p14:creationId xmlns:p14="http://schemas.microsoft.com/office/powerpoint/2010/main" val="100171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accent4">
                <a:lumMod val="5000"/>
                <a:lumOff val="95000"/>
              </a:schemeClr>
            </a:gs>
            <a:gs pos="90000">
              <a:schemeClr val="accent4">
                <a:lumMod val="20000"/>
                <a:lumOff val="80000"/>
              </a:schemeClr>
            </a:gs>
            <a:gs pos="1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416E671-3505-544D-3AF3-449D0B854805}"/>
              </a:ext>
            </a:extLst>
          </p:cNvPr>
          <p:cNvSpPr txBox="1">
            <a:spLocks/>
          </p:cNvSpPr>
          <p:nvPr/>
        </p:nvSpPr>
        <p:spPr>
          <a:xfrm>
            <a:off x="268287" y="798515"/>
            <a:ext cx="4160837" cy="4505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Supporting evidence: </a:t>
            </a:r>
          </a:p>
          <a:p>
            <a:pPr marL="0" indent="0" algn="l">
              <a:buNone/>
            </a:pPr>
            <a:r>
              <a:rPr lang="en-AU" sz="2400" b="0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writer presents evidence to support their argument. This can include facts, statistics, examples, and expert opinions.</a:t>
            </a:r>
          </a:p>
          <a:p>
            <a:pPr marL="0" indent="0">
              <a:buNone/>
            </a:pPr>
            <a:r>
              <a:rPr lang="en-AU" sz="20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has resulted in a significant loss of </a:t>
            </a:r>
          </a:p>
          <a:p>
            <a:pPr marL="0" indent="0">
              <a:buNone/>
            </a:pPr>
            <a:r>
              <a:rPr lang="en-AU" sz="20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biodiversity and disruption of the delicate balance of our </a:t>
            </a:r>
          </a:p>
          <a:p>
            <a:pPr marL="0" indent="0">
              <a:buNone/>
            </a:pPr>
            <a:r>
              <a:rPr lang="en-AU" sz="20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ecosystems.   </a:t>
            </a:r>
            <a:endParaRPr lang="en-AU" sz="20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Calibri (Body)"/>
            </a:endParaRPr>
          </a:p>
          <a:p>
            <a:pPr marL="0" indent="0" algn="l">
              <a:buNone/>
            </a:pPr>
            <a:endParaRPr lang="en-AU" sz="2400" b="0" i="0" dirty="0">
              <a:solidFill>
                <a:srgbClr val="37415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2400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A71C71D-7B81-9FCA-6D90-10FB2E4E7775}"/>
              </a:ext>
            </a:extLst>
          </p:cNvPr>
          <p:cNvSpPr txBox="1">
            <a:spLocks/>
          </p:cNvSpPr>
          <p:nvPr/>
        </p:nvSpPr>
        <p:spPr>
          <a:xfrm>
            <a:off x="381000" y="1554163"/>
            <a:ext cx="4048125" cy="1560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D15CCA1-8EE5-1ED9-520F-28982F147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481" y="24410"/>
            <a:ext cx="10587037" cy="2144115"/>
          </a:xfrm>
        </p:spPr>
        <p:txBody>
          <a:bodyPr>
            <a:normAutofit/>
          </a:bodyPr>
          <a:lstStyle/>
          <a:p>
            <a:pPr marL="0" indent="0" algn="ctr"/>
            <a:r>
              <a:rPr lang="en-AU" sz="4000" b="1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Stage 2: </a:t>
            </a: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Body- </a:t>
            </a:r>
            <a:r>
              <a:rPr lang="en-AU" sz="4000" b="1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 a Strong Argument</a:t>
            </a:r>
            <a:br>
              <a:rPr lang="en-AU" sz="4000" b="1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Phases can vary</a:t>
            </a:r>
            <a:r>
              <a:rPr lang="en-AU" sz="4400" b="1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8EC0EA-77A4-7776-4B5F-998DB99D4723}"/>
              </a:ext>
            </a:extLst>
          </p:cNvPr>
          <p:cNvSpPr txBox="1">
            <a:spLocks/>
          </p:cNvSpPr>
          <p:nvPr/>
        </p:nvSpPr>
        <p:spPr>
          <a:xfrm>
            <a:off x="7875587" y="1190080"/>
            <a:ext cx="4048125" cy="1924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Phase </a:t>
            </a:r>
            <a:r>
              <a:rPr lang="en-AU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Solutions</a:t>
            </a:r>
          </a:p>
          <a:p>
            <a:pPr marL="0" indent="0">
              <a:buNone/>
            </a:pPr>
            <a:r>
              <a:rPr lang="en-AU" sz="28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several steps that we can take to help preserve our habitats...</a:t>
            </a:r>
            <a:endParaRPr lang="en-AU" sz="28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Calibri (Body)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B0293D-9174-7E87-1307-8934A02E1525}"/>
              </a:ext>
            </a:extLst>
          </p:cNvPr>
          <p:cNvSpPr txBox="1"/>
          <p:nvPr/>
        </p:nvSpPr>
        <p:spPr>
          <a:xfrm>
            <a:off x="3656013" y="4689476"/>
            <a:ext cx="4360862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Phase </a:t>
            </a:r>
            <a:r>
              <a:rPr lang="en-AU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Counterarguments: </a:t>
            </a:r>
            <a:r>
              <a:rPr lang="en-AU" sz="2400" b="0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writer acknowledges and addresses opposing viewpoints.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5525CA-7BEC-F3C1-ADAE-AE233F0A01FA}"/>
              </a:ext>
            </a:extLst>
          </p:cNvPr>
          <p:cNvSpPr txBox="1"/>
          <p:nvPr/>
        </p:nvSpPr>
        <p:spPr>
          <a:xfrm>
            <a:off x="8158163" y="3114675"/>
            <a:ext cx="37655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Phase </a:t>
            </a:r>
            <a:r>
              <a:rPr lang="en-AU" sz="2800" b="1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Refutation: </a:t>
            </a:r>
            <a:r>
              <a:rPr lang="en-AU" sz="2400" b="0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writer provides evidence to disprove the opposing viewpoints. This demonstrates the weaknesses in the opposing arguments and strengthens the writer's own argument</a:t>
            </a:r>
            <a:r>
              <a:rPr lang="en-AU" b="0" i="0" dirty="0">
                <a:solidFill>
                  <a:srgbClr val="37415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1F1394F-0540-D55D-5C13-A85782AA48E3}"/>
              </a:ext>
            </a:extLst>
          </p:cNvPr>
          <p:cNvSpPr/>
          <p:nvPr/>
        </p:nvSpPr>
        <p:spPr>
          <a:xfrm>
            <a:off x="4429124" y="2168524"/>
            <a:ext cx="3014662" cy="25209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Will the argument convince the reader?</a:t>
            </a:r>
          </a:p>
        </p:txBody>
      </p:sp>
    </p:spTree>
    <p:extLst>
      <p:ext uri="{BB962C8B-B14F-4D97-AF65-F5344CB8AC3E}">
        <p14:creationId xmlns:p14="http://schemas.microsoft.com/office/powerpoint/2010/main" val="116753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accent4">
                <a:lumMod val="5000"/>
                <a:lumOff val="95000"/>
              </a:schemeClr>
            </a:gs>
            <a:gs pos="90000">
              <a:schemeClr val="accent4">
                <a:lumMod val="20000"/>
                <a:lumOff val="80000"/>
              </a:schemeClr>
            </a:gs>
            <a:gs pos="1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416E671-3505-544D-3AF3-449D0B854805}"/>
              </a:ext>
            </a:extLst>
          </p:cNvPr>
          <p:cNvSpPr txBox="1">
            <a:spLocks/>
          </p:cNvSpPr>
          <p:nvPr/>
        </p:nvSpPr>
        <p:spPr>
          <a:xfrm>
            <a:off x="820735" y="1813422"/>
            <a:ext cx="4048125" cy="44959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 the Purpose</a:t>
            </a:r>
          </a:p>
          <a:p>
            <a:pPr marL="0" indent="0">
              <a:buNone/>
            </a:pPr>
            <a:r>
              <a:rPr lang="en-AU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Together we can make a difference in preserving </a:t>
            </a:r>
          </a:p>
          <a:p>
            <a:pPr marL="0" indent="0">
              <a:buNone/>
            </a:pPr>
            <a:r>
              <a:rPr lang="en-AU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our habitats </a:t>
            </a:r>
          </a:p>
          <a:p>
            <a:pPr marL="0" indent="0">
              <a:buNone/>
            </a:pPr>
            <a:r>
              <a:rPr lang="en-AU" b="1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to Action!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sz="28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Let us come together and take action</a:t>
            </a:r>
            <a:endParaRPr lang="en-AU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Encourage and inspire the Reader to act!</a:t>
            </a:r>
            <a:endParaRPr lang="en-AU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AU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A71C71D-7B81-9FCA-6D90-10FB2E4E7775}"/>
              </a:ext>
            </a:extLst>
          </p:cNvPr>
          <p:cNvSpPr txBox="1">
            <a:spLocks/>
          </p:cNvSpPr>
          <p:nvPr/>
        </p:nvSpPr>
        <p:spPr>
          <a:xfrm>
            <a:off x="381000" y="1554163"/>
            <a:ext cx="4048125" cy="1560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D15CCA1-8EE5-1ED9-520F-28982F147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669132"/>
            <a:ext cx="7455378" cy="1083665"/>
          </a:xfrm>
        </p:spPr>
        <p:txBody>
          <a:bodyPr>
            <a:normAutofit fontScale="90000"/>
          </a:bodyPr>
          <a:lstStyle/>
          <a:p>
            <a:pPr marL="0" indent="0" algn="ctr"/>
            <a:br>
              <a:rPr lang="en-AU" sz="4000" b="1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4000" b="1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Stage 3: </a:t>
            </a:r>
            <a:r>
              <a:rPr lang="en-AU" sz="4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</a:t>
            </a:r>
            <a:r>
              <a:rPr lang="en-AU" sz="4000" b="1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Action!</a:t>
            </a:r>
            <a:br>
              <a:rPr lang="en-AU" sz="4000" b="1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4400" b="1" dirty="0">
                <a:solidFill>
                  <a:srgbClr val="37415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1CA6E47-CE92-8833-5C26-EF1D50688498}"/>
              </a:ext>
            </a:extLst>
          </p:cNvPr>
          <p:cNvSpPr/>
          <p:nvPr/>
        </p:nvSpPr>
        <p:spPr>
          <a:xfrm>
            <a:off x="9001124" y="202902"/>
            <a:ext cx="2700337" cy="201612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Emotional and personal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C5CFDA5-E223-EFBD-C3B0-C8C04B4428F0}"/>
              </a:ext>
            </a:extLst>
          </p:cNvPr>
          <p:cNvSpPr/>
          <p:nvPr/>
        </p:nvSpPr>
        <p:spPr>
          <a:xfrm>
            <a:off x="7446168" y="1554163"/>
            <a:ext cx="2700337" cy="20161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Inspire action!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F17DFA8-78C5-1229-5B54-FA9AEB9E8C8E}"/>
              </a:ext>
            </a:extLst>
          </p:cNvPr>
          <p:cNvSpPr/>
          <p:nvPr/>
        </p:nvSpPr>
        <p:spPr>
          <a:xfrm>
            <a:off x="5891212" y="2905424"/>
            <a:ext cx="2700337" cy="201612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Strong, positive and convincing</a:t>
            </a:r>
          </a:p>
        </p:txBody>
      </p:sp>
    </p:spTree>
    <p:extLst>
      <p:ext uri="{BB962C8B-B14F-4D97-AF65-F5344CB8AC3E}">
        <p14:creationId xmlns:p14="http://schemas.microsoft.com/office/powerpoint/2010/main" val="201543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3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874F9-9101-EDBE-1F2A-F2BA4C4F5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100013"/>
            <a:ext cx="5042957" cy="5100637"/>
          </a:xfrm>
        </p:spPr>
        <p:txBody>
          <a:bodyPr>
            <a:normAutofit/>
          </a:bodyPr>
          <a:lstStyle/>
          <a:p>
            <a:pPr algn="l"/>
            <a:r>
              <a:rPr lang="en-AU" sz="3600" b="0" i="0" dirty="0">
                <a:effectLst/>
                <a:latin typeface="Söhne"/>
              </a:rPr>
              <a:t>A persuasive text is a written piece of communication. Its purpose is to persuade or convince the reader to take a particular action or to adopt a particular point of view. </a:t>
            </a:r>
            <a:br>
              <a:rPr lang="en-AU" sz="3600" b="0" i="0" dirty="0">
                <a:effectLst/>
                <a:latin typeface="Söhne"/>
              </a:rPr>
            </a:br>
            <a:r>
              <a:rPr lang="en-AU" sz="3600" b="0" i="0" dirty="0">
                <a:solidFill>
                  <a:schemeClr val="accent1"/>
                </a:solidFill>
                <a:effectLst/>
                <a:latin typeface="Söhne"/>
              </a:rPr>
              <a:t>The language features of a persuasive text include: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A picture containing person, indoor, dining table&#10;&#10;Description automatically generated">
            <a:extLst>
              <a:ext uri="{FF2B5EF4-FFF2-40B4-BE49-F238E27FC236}">
                <a16:creationId xmlns:a16="http://schemas.microsoft.com/office/drawing/2014/main" id="{E2F0BE5A-C780-969F-AC06-E1E7B42ED8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759" r="35509" b="1"/>
          <a:stretch/>
        </p:blipFill>
        <p:spPr>
          <a:xfrm>
            <a:off x="6094476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3213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C40E1E-93DE-A339-50A3-FD3522608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14604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Language Features of Persuasive Text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4F2B7-C5FC-2EF8-6F84-7FED973B8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4023360" cy="3881628"/>
          </a:xfrm>
        </p:spPr>
        <p:txBody>
          <a:bodyPr anchor="t">
            <a:normAutofit fontScale="85000" lnSpcReduction="20000"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personal, </a:t>
            </a:r>
          </a:p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and emotional words</a:t>
            </a:r>
          </a:p>
          <a:p>
            <a:r>
              <a:rPr lang="en-US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sense of urgency</a:t>
            </a:r>
          </a:p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empowering, </a:t>
            </a:r>
          </a:p>
          <a:p>
            <a:r>
              <a:rPr lang="en-US" sz="3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Inspiring and motivating</a:t>
            </a:r>
          </a:p>
          <a:p>
            <a:r>
              <a:rPr lang="en-US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Repetition</a:t>
            </a:r>
          </a:p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Confident tone</a:t>
            </a:r>
          </a:p>
          <a:p>
            <a:r>
              <a:rPr lang="en-US" sz="3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to action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900" dirty="0"/>
          </a:p>
        </p:txBody>
      </p:sp>
      <p:pic>
        <p:nvPicPr>
          <p:cNvPr id="5" name="Picture 4" descr="Shape, circle&#10;&#10;Description automatically generated">
            <a:extLst>
              <a:ext uri="{FF2B5EF4-FFF2-40B4-BE49-F238E27FC236}">
                <a16:creationId xmlns:a16="http://schemas.microsoft.com/office/drawing/2014/main" id="{C60171FF-F4F8-1FB7-85C7-F08F9ABCC3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763042" y="1074140"/>
            <a:ext cx="5320211" cy="418433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</p:pic>
    </p:spTree>
    <p:extLst>
      <p:ext uri="{BB962C8B-B14F-4D97-AF65-F5344CB8AC3E}">
        <p14:creationId xmlns:p14="http://schemas.microsoft.com/office/powerpoint/2010/main" val="111326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>
              <p:cTn id="45" repeatCount="indefinite" restart="whenNotActive" fill="hold" evtFilter="cancelBubble" nodeType="interactiveSeq">
                <p:stCondLst>
                  <p:cond delay="indefinite"/>
                  <p:cond evt="onBegin" delay="0">
                    <p:tn val="1"/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07407E-6 L 0.24921 0.35116 " pathEditMode="relative" rAng="0" ptsTypes="AA">
                                      <p:cBhvr>
                                        <p:cTn id="49" dur="3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61" y="1754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30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24921 0.35116 L 0.09752 0.42871 " pathEditMode="relative" rAng="0" ptsTypes="AA">
                                      <p:cBhvr>
                                        <p:cTn id="54" dur="3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91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0"/>
                            </p:stCondLst>
                            <p:childTnLst>
                              <p:par>
                                <p:cTn id="56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09752 0.42871 L -0.24922 0.4919 " pathEditMode="relative" rAng="0" ptsTypes="AA">
                                      <p:cBhvr>
                                        <p:cTn id="57" dur="3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44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0"/>
                            </p:stCondLst>
                            <p:childTnLst>
                              <p:par>
                                <p:cTn id="59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24922 0.4919 L 0.24921 -0.39513 " pathEditMode="relative" rAng="0" ptsTypes="AA">
                                      <p:cBhvr>
                                        <p:cTn id="60" dur="3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22" y="-4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50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24921 -0.39513 L 0.06757 -0.45856 " pathEditMode="relative" rAng="0" ptsTypes="AA">
                                      <p:cBhvr>
                                        <p:cTn id="63" dur="3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89" y="-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00"/>
                            </p:stCondLst>
                            <p:childTnLst>
                              <p:par>
                                <p:cTn id="65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06757 -0.45856 L -0.24922 -0.45277 " pathEditMode="relative" rAng="0" ptsTypes="AA">
                                      <p:cBhvr>
                                        <p:cTn id="66" dur="3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46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5000"/>
                            </p:stCondLst>
                            <p:childTnLst>
                              <p:par>
                                <p:cTn id="68" presetID="0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24922 -0.45277 L 4.58333E-6 -4.07407E-6 " pathEditMode="relative" rAng="0" ptsTypes="AA">
                                      <p:cBhvr>
                                        <p:cTn id="69" dur="3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61" y="22639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" presetClass="emp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Scale>
                                      <p:cBhvr>
                                        <p:cTn id="71" dur="30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0000"/>
                            </p:stCondLst>
                            <p:childTnLst>
                              <p:par>
                                <p:cTn id="7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07407E-6 L 4.58333E-6 0.00024 " pathEditMode="relative" rAng="0" ptsTypes="AA">
                                      <p:cBhvr>
                                        <p:cTn id="7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D908F-A780-BEE1-F8E9-4C2A1B5FE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185333"/>
            <a:ext cx="10885715" cy="49916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18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A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 (Body)"/>
            </a:endParaRPr>
          </a:p>
          <a:p>
            <a:pPr marL="0" indent="0">
              <a:buNone/>
            </a:pPr>
            <a:endParaRPr lang="en-AU" sz="2900" dirty="0">
              <a:solidFill>
                <a:srgbClr val="37415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AU" sz="29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Dear Community Members,</a:t>
            </a:r>
            <a:endParaRPr lang="en-AU" sz="2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 (Body)"/>
            </a:endParaRPr>
          </a:p>
          <a:p>
            <a:pPr marL="0" indent="0">
              <a:buNone/>
            </a:pPr>
            <a:endParaRPr lang="en-AU" sz="2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 (Body)"/>
            </a:endParaRPr>
          </a:p>
          <a:p>
            <a:pPr marL="0" indent="0">
              <a:buNone/>
            </a:pPr>
            <a:r>
              <a:rPr lang="en-AU" sz="29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en-AU" sz="29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 writing to </a:t>
            </a:r>
            <a:r>
              <a:rPr lang="en-AU" sz="29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</a:t>
            </a:r>
            <a:r>
              <a:rPr lang="en-AU" sz="29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today to </a:t>
            </a:r>
            <a:r>
              <a:rPr lang="en-AU" sz="29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bring your attention </a:t>
            </a:r>
            <a:r>
              <a:rPr lang="en-AU" sz="29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an important </a:t>
            </a:r>
          </a:p>
          <a:p>
            <a:pPr marL="0" indent="0">
              <a:buNone/>
            </a:pPr>
            <a:r>
              <a:rPr lang="en-AU" sz="29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issue that affects </a:t>
            </a:r>
            <a:r>
              <a:rPr lang="en-AU" sz="29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 all</a:t>
            </a:r>
            <a:r>
              <a:rPr lang="en-AU" sz="29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habitat preservation. As we continue to </a:t>
            </a:r>
          </a:p>
          <a:p>
            <a:pPr marL="0" indent="0">
              <a:buNone/>
            </a:pPr>
            <a:r>
              <a:rPr lang="en-AU" sz="29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 our communities and expand our infrastructure, </a:t>
            </a:r>
            <a:r>
              <a:rPr lang="en-AU" sz="29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en-AU" sz="29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</a:t>
            </a:r>
          </a:p>
          <a:p>
            <a:pPr marL="0" indent="0">
              <a:buNone/>
            </a:pPr>
            <a:r>
              <a:rPr lang="en-AU" sz="29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encroaching on the natural habitats of many species of plants </a:t>
            </a:r>
          </a:p>
          <a:p>
            <a:pPr marL="0" indent="0">
              <a:buNone/>
            </a:pPr>
            <a:r>
              <a:rPr lang="en-AU" sz="29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animals. This has resulted in a significant loss of </a:t>
            </a:r>
          </a:p>
          <a:p>
            <a:pPr marL="0" indent="0">
              <a:buNone/>
            </a:pPr>
            <a:r>
              <a:rPr lang="en-AU" sz="29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biodiversity and disruption of the delicate balance of our </a:t>
            </a:r>
          </a:p>
          <a:p>
            <a:pPr marL="0" indent="0">
              <a:buNone/>
            </a:pPr>
            <a:r>
              <a:rPr lang="en-AU" sz="29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ecosystems.   </a:t>
            </a:r>
            <a:endParaRPr lang="en-AU" sz="2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 (Body)"/>
            </a:endParaRPr>
          </a:p>
          <a:p>
            <a:pPr marL="0" indent="0">
              <a:buNone/>
            </a:pPr>
            <a:endParaRPr lang="en-AU" sz="2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 (Body)"/>
            </a:endParaRPr>
          </a:p>
          <a:p>
            <a:pPr marL="0" indent="0">
              <a:buNone/>
            </a:pPr>
            <a:endParaRPr lang="en-AU" sz="2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 (Body)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2C19E9-56C0-AF95-D3C5-BDEC99C7E57E}"/>
              </a:ext>
            </a:extLst>
          </p:cNvPr>
          <p:cNvSpPr txBox="1"/>
          <p:nvPr/>
        </p:nvSpPr>
        <p:spPr>
          <a:xfrm>
            <a:off x="805542" y="2321139"/>
            <a:ext cx="1425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Personal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271A5B-D55D-7FCE-529D-ACC18BF83B30}"/>
              </a:ext>
            </a:extLst>
          </p:cNvPr>
          <p:cNvSpPr txBox="1"/>
          <p:nvPr/>
        </p:nvSpPr>
        <p:spPr>
          <a:xfrm>
            <a:off x="3213959" y="5532233"/>
            <a:ext cx="3920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Negative Consequences</a:t>
            </a:r>
          </a:p>
          <a:p>
            <a:r>
              <a:rPr lang="en-US" sz="2400" b="1" i="1" dirty="0">
                <a:solidFill>
                  <a:srgbClr val="FF0000"/>
                </a:solidFill>
              </a:rPr>
              <a:t>IS IT A FACT?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953000-1FD6-3F47-34D5-9B9E26B08488}"/>
              </a:ext>
            </a:extLst>
          </p:cNvPr>
          <p:cNvSpPr txBox="1"/>
          <p:nvPr/>
        </p:nvSpPr>
        <p:spPr>
          <a:xfrm>
            <a:off x="9405258" y="3535878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Our actions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DA1A7B-A900-AAED-A266-F5D2DC24A56A}"/>
              </a:ext>
            </a:extLst>
          </p:cNvPr>
          <p:cNvSpPr txBox="1"/>
          <p:nvPr/>
        </p:nvSpPr>
        <p:spPr>
          <a:xfrm>
            <a:off x="7517961" y="2336476"/>
            <a:ext cx="222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Confident tone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DD69BF-6D70-36CE-9C5E-B916950DBFD5}"/>
              </a:ext>
            </a:extLst>
          </p:cNvPr>
          <p:cNvSpPr txBox="1"/>
          <p:nvPr/>
        </p:nvSpPr>
        <p:spPr>
          <a:xfrm>
            <a:off x="1365661" y="157817"/>
            <a:ext cx="4127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STAGE 1: INTRODUCTION</a:t>
            </a:r>
          </a:p>
        </p:txBody>
      </p:sp>
    </p:spTree>
    <p:extLst>
      <p:ext uri="{BB962C8B-B14F-4D97-AF65-F5344CB8AC3E}">
        <p14:creationId xmlns:p14="http://schemas.microsoft.com/office/powerpoint/2010/main" val="1389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89422-1343-F89C-89E4-B122E68DB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17" y="356260"/>
            <a:ext cx="10515600" cy="62582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3200" dirty="0">
              <a:solidFill>
                <a:srgbClr val="374151"/>
              </a:solidFill>
              <a:effectLst/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AU" sz="3200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important that we act now </a:t>
            </a:r>
            <a:r>
              <a:rPr lang="en-AU" sz="32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AU" sz="3200" dirty="0">
                <a:solidFill>
                  <a:srgbClr val="374151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preserve our habitats </a:t>
            </a:r>
          </a:p>
          <a:p>
            <a:pPr marL="0" indent="0">
              <a:buNone/>
            </a:pPr>
            <a:r>
              <a:rPr lang="en-AU" sz="32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protect the plants and animals that call them home. </a:t>
            </a:r>
          </a:p>
          <a:p>
            <a:pPr marL="0" indent="0">
              <a:buNone/>
            </a:pPr>
            <a:endParaRPr lang="en-AU" sz="3200" dirty="0">
              <a:solidFill>
                <a:srgbClr val="37415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AU" sz="32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several steps that we can take to </a:t>
            </a:r>
            <a:r>
              <a:rPr lang="en-AU" sz="3200" dirty="0">
                <a:solidFill>
                  <a:srgbClr val="374151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help </a:t>
            </a:r>
          </a:p>
          <a:p>
            <a:pPr marL="0" indent="0">
              <a:buNone/>
            </a:pPr>
            <a:r>
              <a:rPr lang="en-AU" sz="3200" dirty="0">
                <a:solidFill>
                  <a:srgbClr val="374151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preserve our habitats</a:t>
            </a:r>
            <a:r>
              <a:rPr lang="en-AU" sz="32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including:</a:t>
            </a:r>
            <a:endParaRPr lang="en-A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 (Body)"/>
            </a:endParaRPr>
          </a:p>
          <a:p>
            <a:pPr marL="0" indent="0">
              <a:buNone/>
            </a:pPr>
            <a:r>
              <a:rPr lang="en-A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 </a:t>
            </a:r>
          </a:p>
          <a:p>
            <a:r>
              <a:rPr lang="en-A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Educating ourselves and our community about the </a:t>
            </a:r>
          </a:p>
          <a:p>
            <a:pPr marL="0" indent="0">
              <a:buNone/>
            </a:pPr>
            <a:r>
              <a:rPr lang="en-A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  importance of </a:t>
            </a:r>
            <a:r>
              <a:rPr lang="en-AU" sz="3200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habitat preservation </a:t>
            </a:r>
            <a:r>
              <a:rPr lang="en-A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and the impacts of </a:t>
            </a:r>
          </a:p>
          <a:p>
            <a:pPr marL="0" indent="0">
              <a:buNone/>
            </a:pPr>
            <a:r>
              <a:rPr lang="en-AU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  human activity on the environment.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9FA224-E459-B2F8-63A1-738DDDB8F078}"/>
              </a:ext>
            </a:extLst>
          </p:cNvPr>
          <p:cNvSpPr txBox="1"/>
          <p:nvPr/>
        </p:nvSpPr>
        <p:spPr>
          <a:xfrm>
            <a:off x="4345701" y="450204"/>
            <a:ext cx="5023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A sense of urgency; a call to action!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A67FDD-4D7B-27FD-B1B8-11BB1115E3DE}"/>
              </a:ext>
            </a:extLst>
          </p:cNvPr>
          <p:cNvSpPr txBox="1"/>
          <p:nvPr/>
        </p:nvSpPr>
        <p:spPr>
          <a:xfrm>
            <a:off x="3419426" y="2249342"/>
            <a:ext cx="5949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Empower the people.  Make it personal.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8A079C-84D5-57E2-AFF7-80E8FF96EA75}"/>
              </a:ext>
            </a:extLst>
          </p:cNvPr>
          <p:cNvSpPr txBox="1"/>
          <p:nvPr/>
        </p:nvSpPr>
        <p:spPr>
          <a:xfrm>
            <a:off x="3684999" y="5946131"/>
            <a:ext cx="3920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Repetition of the purpose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557A65-8868-3171-286A-70B42460058C}"/>
              </a:ext>
            </a:extLst>
          </p:cNvPr>
          <p:cNvSpPr txBox="1"/>
          <p:nvPr/>
        </p:nvSpPr>
        <p:spPr>
          <a:xfrm>
            <a:off x="931780" y="157817"/>
            <a:ext cx="2657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STAGE 2: BODY</a:t>
            </a:r>
          </a:p>
        </p:txBody>
      </p:sp>
    </p:spTree>
    <p:extLst>
      <p:ext uri="{BB962C8B-B14F-4D97-AF65-F5344CB8AC3E}">
        <p14:creationId xmlns:p14="http://schemas.microsoft.com/office/powerpoint/2010/main" val="217195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89422-1343-F89C-89E4-B122E68DB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6260"/>
            <a:ext cx="10515600" cy="6258296"/>
          </a:xfrm>
        </p:spPr>
        <p:txBody>
          <a:bodyPr>
            <a:normAutofit/>
          </a:bodyPr>
          <a:lstStyle/>
          <a:p>
            <a:endParaRPr lang="en-A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 (Body)"/>
            </a:endParaRPr>
          </a:p>
          <a:p>
            <a:r>
              <a:rPr lang="en-AU" sz="3200" dirty="0"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 Encouraging sustainable land use practices, such as </a:t>
            </a:r>
          </a:p>
          <a:p>
            <a:pPr marL="0" indent="0">
              <a:buNone/>
            </a:pPr>
            <a:r>
              <a:rPr lang="en-AU" sz="3200" dirty="0"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   minimising the impact of </a:t>
            </a:r>
            <a:r>
              <a:rPr lang="en-AU" sz="3200" dirty="0" err="1"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developement</a:t>
            </a:r>
            <a:r>
              <a:rPr lang="en-AU" sz="3200" dirty="0"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 on natural </a:t>
            </a:r>
          </a:p>
          <a:p>
            <a:pPr marL="0" indent="0">
              <a:buNone/>
            </a:pPr>
            <a:r>
              <a:rPr lang="en-AU" sz="3200" dirty="0"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   habitats.</a:t>
            </a:r>
          </a:p>
          <a:p>
            <a:endParaRPr lang="en-AU" sz="3200" dirty="0">
              <a:latin typeface="Arial" panose="020B0604020202020204" pitchFamily="34" charset="0"/>
              <a:ea typeface="Calibri" panose="020F0502020204030204" pitchFamily="34" charset="0"/>
              <a:cs typeface="Calibri (Body)"/>
            </a:endParaRPr>
          </a:p>
          <a:p>
            <a:r>
              <a:rPr lang="en-AU" sz="3200" dirty="0"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Promoting the use of environmentally friendly </a:t>
            </a:r>
          </a:p>
          <a:p>
            <a:pPr marL="0" lvl="0" indent="0">
              <a:buNone/>
            </a:pPr>
            <a:r>
              <a:rPr lang="en-AU" sz="3200" dirty="0"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  technologies and practices in our daily lives, such as      </a:t>
            </a:r>
          </a:p>
          <a:p>
            <a:pPr marL="0" lvl="0" indent="0">
              <a:buNone/>
            </a:pPr>
            <a:r>
              <a:rPr lang="en-AU" sz="3200" dirty="0"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  recycling and reducing energy consumption.</a:t>
            </a:r>
          </a:p>
          <a:p>
            <a:endParaRPr lang="en-AU" sz="3200" dirty="0">
              <a:latin typeface="Arial" panose="020B0604020202020204" pitchFamily="34" charset="0"/>
              <a:ea typeface="Calibri" panose="020F0502020204030204" pitchFamily="34" charset="0"/>
              <a:cs typeface="Calibri (Body)"/>
            </a:endParaRPr>
          </a:p>
          <a:p>
            <a:r>
              <a:rPr lang="en-AU" sz="3200" dirty="0"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Advocating for policies and regulations that </a:t>
            </a:r>
            <a:r>
              <a:rPr lang="en-AU" sz="3200" dirty="0"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protect </a:t>
            </a:r>
          </a:p>
          <a:p>
            <a:pPr marL="0" indent="0">
              <a:buNone/>
            </a:pPr>
            <a:r>
              <a:rPr lang="en-AU" sz="3200" dirty="0"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  natural habitats </a:t>
            </a:r>
            <a:r>
              <a:rPr lang="en-AU" sz="3200" dirty="0"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and promote sustainable development.</a:t>
            </a:r>
            <a:endParaRPr lang="en-A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 (Body)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A67FDD-4D7B-27FD-B1B8-11BB1115E3DE}"/>
              </a:ext>
            </a:extLst>
          </p:cNvPr>
          <p:cNvSpPr txBox="1"/>
          <p:nvPr/>
        </p:nvSpPr>
        <p:spPr>
          <a:xfrm>
            <a:off x="1436916" y="2465153"/>
            <a:ext cx="5949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Empower the people.  Make it personal.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8A079C-84D5-57E2-AFF7-80E8FF96EA75}"/>
              </a:ext>
            </a:extLst>
          </p:cNvPr>
          <p:cNvSpPr txBox="1"/>
          <p:nvPr/>
        </p:nvSpPr>
        <p:spPr>
          <a:xfrm>
            <a:off x="8271165" y="4988515"/>
            <a:ext cx="3920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Repetition of the purpose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593704-3370-0290-335F-60802EEF77DA}"/>
              </a:ext>
            </a:extLst>
          </p:cNvPr>
          <p:cNvSpPr txBox="1"/>
          <p:nvPr/>
        </p:nvSpPr>
        <p:spPr>
          <a:xfrm>
            <a:off x="931779" y="157817"/>
            <a:ext cx="4127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STAGE 2: (Cont.)</a:t>
            </a:r>
          </a:p>
        </p:txBody>
      </p:sp>
    </p:spTree>
    <p:extLst>
      <p:ext uri="{BB962C8B-B14F-4D97-AF65-F5344CB8AC3E}">
        <p14:creationId xmlns:p14="http://schemas.microsoft.com/office/powerpoint/2010/main" val="335314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70207-19A9-DC0A-89D9-789F039BB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593704"/>
            <a:ext cx="11402075" cy="45975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Together we can make a difference in preserving </a:t>
            </a:r>
          </a:p>
          <a:p>
            <a:pPr marL="0" indent="0">
              <a:buNone/>
            </a:pPr>
            <a:r>
              <a:rPr lang="en-A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our habitats and protecting the biodiversity of our communities. </a:t>
            </a:r>
          </a:p>
          <a:p>
            <a:pPr marL="0" indent="0">
              <a:buNone/>
            </a:pPr>
            <a:endParaRPr lang="en-AU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 (Body)"/>
            </a:endParaRPr>
          </a:p>
          <a:p>
            <a:pPr marL="0" indent="0">
              <a:buNone/>
            </a:pPr>
            <a:r>
              <a:rPr lang="en-A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Let us come together and take action to ensure a healthy and vibrant future for all. </a:t>
            </a:r>
          </a:p>
          <a:p>
            <a:pPr marL="0" indent="0">
              <a:buNone/>
            </a:pPr>
            <a:endParaRPr lang="en-AU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 (Body)"/>
            </a:endParaRPr>
          </a:p>
          <a:p>
            <a:pPr marL="0" indent="0">
              <a:buNone/>
            </a:pPr>
            <a:r>
              <a:rPr lang="en-A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Sincerely</a:t>
            </a:r>
          </a:p>
          <a:p>
            <a:pPr marL="0" indent="0">
              <a:buNone/>
            </a:pPr>
            <a:r>
              <a:rPr lang="en-A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 (Body)"/>
              </a:rPr>
              <a:t>(Your name)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30EDB0-448E-7737-A469-EAC01CC38AD5}"/>
              </a:ext>
            </a:extLst>
          </p:cNvPr>
          <p:cNvSpPr txBox="1"/>
          <p:nvPr/>
        </p:nvSpPr>
        <p:spPr>
          <a:xfrm>
            <a:off x="5142017" y="2934837"/>
            <a:ext cx="4987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A call to action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017FAC-6569-90EC-33B2-A1C19F20293C}"/>
              </a:ext>
            </a:extLst>
          </p:cNvPr>
          <p:cNvSpPr txBox="1"/>
          <p:nvPr/>
        </p:nvSpPr>
        <p:spPr>
          <a:xfrm>
            <a:off x="1033155" y="2934838"/>
            <a:ext cx="3289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Positive consequences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12653F-B4E0-D971-8CB3-0A1DD3607681}"/>
              </a:ext>
            </a:extLst>
          </p:cNvPr>
          <p:cNvSpPr txBox="1"/>
          <p:nvPr/>
        </p:nvSpPr>
        <p:spPr>
          <a:xfrm>
            <a:off x="5115977" y="251252"/>
            <a:ext cx="7076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An emotional appeal with strong, emotional words. Inspiring and motivating.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0239CE-055F-95CB-F489-A584AD6FD46D}"/>
              </a:ext>
            </a:extLst>
          </p:cNvPr>
          <p:cNvSpPr txBox="1"/>
          <p:nvPr/>
        </p:nvSpPr>
        <p:spPr>
          <a:xfrm>
            <a:off x="485774" y="251252"/>
            <a:ext cx="3836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STAGE 3: CONCLUSION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5DA19D-EDEC-D816-A883-F231669C7506}"/>
              </a:ext>
            </a:extLst>
          </p:cNvPr>
          <p:cNvSpPr txBox="1"/>
          <p:nvPr/>
        </p:nvSpPr>
        <p:spPr>
          <a:xfrm>
            <a:off x="1033155" y="1101261"/>
            <a:ext cx="3289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Recaps the Purpose</a:t>
            </a:r>
          </a:p>
        </p:txBody>
      </p:sp>
    </p:spTree>
    <p:extLst>
      <p:ext uri="{BB962C8B-B14F-4D97-AF65-F5344CB8AC3E}">
        <p14:creationId xmlns:p14="http://schemas.microsoft.com/office/powerpoint/2010/main" val="257979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189CC-B1BE-BF76-F8AF-4DB633025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419600" cy="1325563"/>
          </a:xfrm>
        </p:spPr>
        <p:txBody>
          <a:bodyPr/>
          <a:lstStyle/>
          <a:p>
            <a:r>
              <a:rPr lang="en-US" dirty="0"/>
              <a:t>What text is this?   </a:t>
            </a:r>
            <a:endParaRPr lang="en-US" sz="3600" b="1" i="1" dirty="0">
              <a:solidFill>
                <a:srgbClr val="0070C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14B454B-3763-7610-A5CD-A17896DD19C2}"/>
              </a:ext>
            </a:extLst>
          </p:cNvPr>
          <p:cNvSpPr txBox="1">
            <a:spLocks/>
          </p:cNvSpPr>
          <p:nvPr/>
        </p:nvSpPr>
        <p:spPr>
          <a:xfrm>
            <a:off x="838200" y="1690689"/>
            <a:ext cx="3862388" cy="2376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7030A0"/>
                </a:solidFill>
              </a:rPr>
              <a:t>What language features of persuasive text did we find?   </a:t>
            </a:r>
            <a:endParaRPr lang="en-US" sz="3600" b="1" i="1" dirty="0">
              <a:solidFill>
                <a:srgbClr val="7030A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C907BE5-C809-14AF-2F7F-696F80E00890}"/>
              </a:ext>
            </a:extLst>
          </p:cNvPr>
          <p:cNvSpPr txBox="1">
            <a:spLocks/>
          </p:cNvSpPr>
          <p:nvPr/>
        </p:nvSpPr>
        <p:spPr>
          <a:xfrm>
            <a:off x="838200" y="4131467"/>
            <a:ext cx="3705224" cy="2071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What would have made this text even stronger?</a:t>
            </a:r>
            <a:endParaRPr lang="en-US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345F30-6BCA-F208-ABC9-3B5607217143}"/>
              </a:ext>
            </a:extLst>
          </p:cNvPr>
          <p:cNvSpPr txBox="1"/>
          <p:nvPr/>
        </p:nvSpPr>
        <p:spPr>
          <a:xfrm rot="1541297">
            <a:off x="4161713" y="600639"/>
            <a:ext cx="2436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persuasive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F753BC9-9F92-D8D5-C219-A94D6D8A612A}"/>
              </a:ext>
            </a:extLst>
          </p:cNvPr>
          <p:cNvSpPr/>
          <p:nvPr/>
        </p:nvSpPr>
        <p:spPr>
          <a:xfrm>
            <a:off x="6718350" y="671513"/>
            <a:ext cx="3297188" cy="3133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rgbClr val="7030A0"/>
                </a:solidFill>
              </a:rPr>
              <a:t>Personal, emotional, sense of urgency, empowering, inspiring, motivating, call to action</a:t>
            </a:r>
            <a:r>
              <a:rPr lang="en-US" sz="1800" b="1" i="1" dirty="0"/>
              <a:t>.</a:t>
            </a:r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0C82B328-C573-F1A3-6100-D6EC290D36E8}"/>
              </a:ext>
            </a:extLst>
          </p:cNvPr>
          <p:cNvSpPr/>
          <p:nvPr/>
        </p:nvSpPr>
        <p:spPr>
          <a:xfrm>
            <a:off x="4168728" y="3300413"/>
            <a:ext cx="3705224" cy="3314700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Facts, examples information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214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3">
            <a:extLst>
              <a:ext uri="{FF2B5EF4-FFF2-40B4-BE49-F238E27FC236}">
                <a16:creationId xmlns:a16="http://schemas.microsoft.com/office/drawing/2014/main" id="{AD96FDFD-4E42-4A06-B8B5-768A1DB9C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EFE97F-2095-DECF-A6B5-C025765D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368" y="371719"/>
            <a:ext cx="6125964" cy="19068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 dirty="0">
                <a:latin typeface="+mj-lt"/>
                <a:ea typeface="+mj-ea"/>
                <a:cs typeface="+mj-cs"/>
              </a:rPr>
              <a:t>Stages and Phases of Persuasive Text</a:t>
            </a:r>
          </a:p>
        </p:txBody>
      </p:sp>
      <p:pic>
        <p:nvPicPr>
          <p:cNvPr id="13" name="Picture 12" descr="A picture containing grass, outdoor, hay, field&#10;&#10;Description automatically generated">
            <a:extLst>
              <a:ext uri="{FF2B5EF4-FFF2-40B4-BE49-F238E27FC236}">
                <a16:creationId xmlns:a16="http://schemas.microsoft.com/office/drawing/2014/main" id="{A305B09E-6D1D-B622-2D3A-FD039BA988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3670" r="3740" b="2"/>
          <a:stretch/>
        </p:blipFill>
        <p:spPr>
          <a:xfrm>
            <a:off x="8452968" y="3681465"/>
            <a:ext cx="3747932" cy="3176541"/>
          </a:xfrm>
          <a:custGeom>
            <a:avLst/>
            <a:gdLst/>
            <a:ahLst/>
            <a:cxnLst/>
            <a:rect l="l" t="t" r="r" b="b"/>
            <a:pathLst>
              <a:path w="3747932" h="3176541">
                <a:moveTo>
                  <a:pt x="3239865" y="21"/>
                </a:moveTo>
                <a:cubicBezTo>
                  <a:pt x="3261821" y="112"/>
                  <a:pt x="3278837" y="498"/>
                  <a:pt x="3290337" y="938"/>
                </a:cubicBezTo>
                <a:cubicBezTo>
                  <a:pt x="3401766" y="5376"/>
                  <a:pt x="3510165" y="23128"/>
                  <a:pt x="3616543" y="49449"/>
                </a:cubicBezTo>
                <a:lnTo>
                  <a:pt x="3747932" y="87091"/>
                </a:lnTo>
                <a:lnTo>
                  <a:pt x="3747932" y="3176541"/>
                </a:lnTo>
                <a:lnTo>
                  <a:pt x="401358" y="3176541"/>
                </a:lnTo>
                <a:lnTo>
                  <a:pt x="398780" y="3136258"/>
                </a:lnTo>
                <a:cubicBezTo>
                  <a:pt x="400956" y="3079023"/>
                  <a:pt x="437945" y="3052703"/>
                  <a:pt x="483325" y="3030665"/>
                </a:cubicBezTo>
                <a:cubicBezTo>
                  <a:pt x="498866" y="3023015"/>
                  <a:pt x="520932" y="3023320"/>
                  <a:pt x="526840" y="2999447"/>
                </a:cubicBezTo>
                <a:cubicBezTo>
                  <a:pt x="501352" y="2976798"/>
                  <a:pt x="470270" y="2995161"/>
                  <a:pt x="442916" y="2988735"/>
                </a:cubicBezTo>
                <a:cubicBezTo>
                  <a:pt x="420228" y="2983533"/>
                  <a:pt x="382618" y="2986286"/>
                  <a:pt x="413701" y="2944662"/>
                </a:cubicBezTo>
                <a:cubicBezTo>
                  <a:pt x="422716" y="2932726"/>
                  <a:pt x="412147" y="2923542"/>
                  <a:pt x="400645" y="2922625"/>
                </a:cubicBezTo>
                <a:cubicBezTo>
                  <a:pt x="308644" y="2913137"/>
                  <a:pt x="350915" y="2828968"/>
                  <a:pt x="321386" y="2784590"/>
                </a:cubicBezTo>
                <a:cubicBezTo>
                  <a:pt x="313307" y="2772348"/>
                  <a:pt x="322010" y="2751230"/>
                  <a:pt x="334753" y="2746027"/>
                </a:cubicBezTo>
                <a:cubicBezTo>
                  <a:pt x="416187" y="2711746"/>
                  <a:pt x="427377" y="2630027"/>
                  <a:pt x="466852" y="2559632"/>
                </a:cubicBezTo>
                <a:cubicBezTo>
                  <a:pt x="423957" y="2531782"/>
                  <a:pt x="372673" y="2525661"/>
                  <a:pt x="326361" y="2507602"/>
                </a:cubicBezTo>
                <a:cubicBezTo>
                  <a:pt x="278183" y="2488626"/>
                  <a:pt x="278183" y="2474547"/>
                  <a:pt x="317968" y="2419457"/>
                </a:cubicBezTo>
                <a:cubicBezTo>
                  <a:pt x="214465" y="2407519"/>
                  <a:pt x="214465" y="2407519"/>
                  <a:pt x="246479" y="2320903"/>
                </a:cubicBezTo>
                <a:cubicBezTo>
                  <a:pt x="159758" y="2312945"/>
                  <a:pt x="102570" y="2271933"/>
                  <a:pt x="89205" y="2182255"/>
                </a:cubicBezTo>
                <a:cubicBezTo>
                  <a:pt x="82677" y="2138795"/>
                  <a:pt x="43514" y="2118290"/>
                  <a:pt x="0" y="2089213"/>
                </a:cubicBezTo>
                <a:cubicBezTo>
                  <a:pt x="54081" y="2061053"/>
                  <a:pt x="90759" y="2002290"/>
                  <a:pt x="153855" y="2064423"/>
                </a:cubicBezTo>
                <a:cubicBezTo>
                  <a:pt x="176855" y="2087070"/>
                  <a:pt x="174683" y="2058300"/>
                  <a:pt x="177788" y="2050037"/>
                </a:cubicBezTo>
                <a:cubicBezTo>
                  <a:pt x="185247" y="2029838"/>
                  <a:pt x="169707" y="2016369"/>
                  <a:pt x="159450" y="2001067"/>
                </a:cubicBezTo>
                <a:cubicBezTo>
                  <a:pt x="149504" y="1985763"/>
                  <a:pt x="137691" y="1969543"/>
                  <a:pt x="134895" y="1952400"/>
                </a:cubicBezTo>
                <a:cubicBezTo>
                  <a:pt x="133031" y="1940465"/>
                  <a:pt x="142044" y="1923021"/>
                  <a:pt x="151990" y="1914144"/>
                </a:cubicBezTo>
                <a:cubicBezTo>
                  <a:pt x="204209" y="1867316"/>
                  <a:pt x="173127" y="1762030"/>
                  <a:pt x="271969" y="1748562"/>
                </a:cubicBezTo>
                <a:cubicBezTo>
                  <a:pt x="316415" y="1742443"/>
                  <a:pt x="337860" y="1703878"/>
                  <a:pt x="370497" y="1682760"/>
                </a:cubicBezTo>
                <a:cubicBezTo>
                  <a:pt x="483946" y="1608999"/>
                  <a:pt x="559787" y="1514119"/>
                  <a:pt x="594908" y="1383735"/>
                </a:cubicBezTo>
                <a:cubicBezTo>
                  <a:pt x="604543" y="1347620"/>
                  <a:pt x="641532" y="1318542"/>
                  <a:pt x="665465" y="1286713"/>
                </a:cubicBezTo>
                <a:cubicBezTo>
                  <a:pt x="653963" y="1263452"/>
                  <a:pt x="591178" y="1313647"/>
                  <a:pt x="613246" y="1252435"/>
                </a:cubicBezTo>
                <a:cubicBezTo>
                  <a:pt x="630030" y="1206524"/>
                  <a:pt x="672925" y="1178060"/>
                  <a:pt x="713332" y="1150820"/>
                </a:cubicBezTo>
                <a:cubicBezTo>
                  <a:pt x="759333" y="1119908"/>
                  <a:pt x="810307" y="1095117"/>
                  <a:pt x="831133" y="1037883"/>
                </a:cubicBezTo>
                <a:cubicBezTo>
                  <a:pt x="835485" y="1025640"/>
                  <a:pt x="849470" y="1012785"/>
                  <a:pt x="861903" y="1007887"/>
                </a:cubicBezTo>
                <a:cubicBezTo>
                  <a:pt x="1469751" y="63584"/>
                  <a:pt x="2910527" y="-1353"/>
                  <a:pt x="3239865" y="21"/>
                </a:cubicBezTo>
                <a:close/>
              </a:path>
            </a:pathLst>
          </a:cu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F263C5-F9D7-96B8-6C2A-3CEA8BA0B58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38335" r="13415" b="1"/>
          <a:stretch/>
        </p:blipFill>
        <p:spPr>
          <a:xfrm>
            <a:off x="5398276" y="2457970"/>
            <a:ext cx="3458367" cy="3476265"/>
          </a:xfrm>
          <a:custGeom>
            <a:avLst/>
            <a:gdLst/>
            <a:ahLst/>
            <a:cxnLst/>
            <a:rect l="l" t="t" r="r" b="b"/>
            <a:pathLst>
              <a:path w="3458367" h="3476265">
                <a:moveTo>
                  <a:pt x="549716" y="15"/>
                </a:moveTo>
                <a:cubicBezTo>
                  <a:pt x="557611" y="271"/>
                  <a:pt x="565778" y="3856"/>
                  <a:pt x="573176" y="4995"/>
                </a:cubicBezTo>
                <a:cubicBezTo>
                  <a:pt x="736504" y="30493"/>
                  <a:pt x="899830" y="58040"/>
                  <a:pt x="1063336" y="82398"/>
                </a:cubicBezTo>
                <a:cubicBezTo>
                  <a:pt x="1216195" y="105163"/>
                  <a:pt x="1370136" y="110398"/>
                  <a:pt x="1523717" y="122237"/>
                </a:cubicBezTo>
                <a:cubicBezTo>
                  <a:pt x="1709602" y="136580"/>
                  <a:pt x="1895127" y="156841"/>
                  <a:pt x="2079929" y="188711"/>
                </a:cubicBezTo>
                <a:cubicBezTo>
                  <a:pt x="2208244" y="211023"/>
                  <a:pt x="2337823" y="226502"/>
                  <a:pt x="2467943" y="208745"/>
                </a:cubicBezTo>
                <a:cubicBezTo>
                  <a:pt x="2474439" y="207834"/>
                  <a:pt x="2481839" y="204876"/>
                  <a:pt x="2487253" y="207834"/>
                </a:cubicBezTo>
                <a:cubicBezTo>
                  <a:pt x="2550419" y="241073"/>
                  <a:pt x="2619357" y="217168"/>
                  <a:pt x="2684869" y="238113"/>
                </a:cubicBezTo>
                <a:cubicBezTo>
                  <a:pt x="2668085" y="318930"/>
                  <a:pt x="2596077" y="312327"/>
                  <a:pt x="2555471" y="368331"/>
                </a:cubicBezTo>
                <a:cubicBezTo>
                  <a:pt x="2621704" y="390639"/>
                  <a:pt x="2681259" y="413178"/>
                  <a:pt x="2741717" y="430023"/>
                </a:cubicBezTo>
                <a:cubicBezTo>
                  <a:pt x="2805785" y="447780"/>
                  <a:pt x="2860106" y="495816"/>
                  <a:pt x="2922728" y="517216"/>
                </a:cubicBezTo>
                <a:cubicBezTo>
                  <a:pt x="2936085" y="521769"/>
                  <a:pt x="2952146" y="537704"/>
                  <a:pt x="2956838" y="553184"/>
                </a:cubicBezTo>
                <a:cubicBezTo>
                  <a:pt x="2971997" y="603269"/>
                  <a:pt x="3274647" y="743732"/>
                  <a:pt x="3238914" y="788350"/>
                </a:cubicBezTo>
                <a:cubicBezTo>
                  <a:pt x="3224116" y="806791"/>
                  <a:pt x="3204986" y="819994"/>
                  <a:pt x="3184953" y="838207"/>
                </a:cubicBezTo>
                <a:cubicBezTo>
                  <a:pt x="3215093" y="872582"/>
                  <a:pt x="3249020" y="887608"/>
                  <a:pt x="3285115" y="897852"/>
                </a:cubicBezTo>
                <a:cubicBezTo>
                  <a:pt x="3295944" y="901039"/>
                  <a:pt x="3306591" y="907413"/>
                  <a:pt x="3307674" y="922894"/>
                </a:cubicBezTo>
                <a:cubicBezTo>
                  <a:pt x="3308757" y="939056"/>
                  <a:pt x="3297748" y="945429"/>
                  <a:pt x="3288544" y="952944"/>
                </a:cubicBezTo>
                <a:cubicBezTo>
                  <a:pt x="3275731" y="963415"/>
                  <a:pt x="3263278" y="972523"/>
                  <a:pt x="3247036" y="973888"/>
                </a:cubicBezTo>
                <a:cubicBezTo>
                  <a:pt x="3220325" y="975937"/>
                  <a:pt x="3207513" y="1005076"/>
                  <a:pt x="3191993" y="1026930"/>
                </a:cubicBezTo>
                <a:cubicBezTo>
                  <a:pt x="3183330" y="1039224"/>
                  <a:pt x="3178998" y="1064037"/>
                  <a:pt x="3194157" y="1068363"/>
                </a:cubicBezTo>
                <a:cubicBezTo>
                  <a:pt x="3230613" y="1078837"/>
                  <a:pt x="3227725" y="1109114"/>
                  <a:pt x="3226824" y="1143489"/>
                </a:cubicBezTo>
                <a:cubicBezTo>
                  <a:pt x="3225560" y="1186061"/>
                  <a:pt x="3204083" y="1205638"/>
                  <a:pt x="3177734" y="1222030"/>
                </a:cubicBezTo>
                <a:cubicBezTo>
                  <a:pt x="3168711" y="1227720"/>
                  <a:pt x="3155898" y="1227493"/>
                  <a:pt x="3152469" y="1245250"/>
                </a:cubicBezTo>
                <a:cubicBezTo>
                  <a:pt x="3167267" y="1262097"/>
                  <a:pt x="3185314" y="1248439"/>
                  <a:pt x="3201197" y="1253218"/>
                </a:cubicBezTo>
                <a:cubicBezTo>
                  <a:pt x="3214370" y="1257088"/>
                  <a:pt x="3236208" y="1255040"/>
                  <a:pt x="3218160" y="1286000"/>
                </a:cubicBezTo>
                <a:cubicBezTo>
                  <a:pt x="3212926" y="1294878"/>
                  <a:pt x="3219062" y="1301709"/>
                  <a:pt x="3225741" y="1302392"/>
                </a:cubicBezTo>
                <a:cubicBezTo>
                  <a:pt x="3279159" y="1309449"/>
                  <a:pt x="3254615" y="1372054"/>
                  <a:pt x="3271761" y="1405063"/>
                </a:cubicBezTo>
                <a:cubicBezTo>
                  <a:pt x="3276452" y="1414169"/>
                  <a:pt x="3271399" y="1429877"/>
                  <a:pt x="3263999" y="1433747"/>
                </a:cubicBezTo>
                <a:cubicBezTo>
                  <a:pt x="3216716" y="1459245"/>
                  <a:pt x="3210220" y="1520028"/>
                  <a:pt x="3187299" y="1572389"/>
                </a:cubicBezTo>
                <a:cubicBezTo>
                  <a:pt x="3212205" y="1593104"/>
                  <a:pt x="3241982" y="1597657"/>
                  <a:pt x="3268872" y="1611089"/>
                </a:cubicBezTo>
                <a:cubicBezTo>
                  <a:pt x="3296846" y="1625204"/>
                  <a:pt x="3296846" y="1635676"/>
                  <a:pt x="3273746" y="1676653"/>
                </a:cubicBezTo>
                <a:cubicBezTo>
                  <a:pt x="3333842" y="1685532"/>
                  <a:pt x="3333842" y="1685532"/>
                  <a:pt x="3315254" y="1749957"/>
                </a:cubicBezTo>
                <a:cubicBezTo>
                  <a:pt x="3365607" y="1755877"/>
                  <a:pt x="3398812" y="1786382"/>
                  <a:pt x="3406572" y="1853085"/>
                </a:cubicBezTo>
                <a:cubicBezTo>
                  <a:pt x="3410362" y="1885411"/>
                  <a:pt x="3433101" y="1900663"/>
                  <a:pt x="3458367" y="1922291"/>
                </a:cubicBezTo>
                <a:cubicBezTo>
                  <a:pt x="3426966" y="1943236"/>
                  <a:pt x="3405669" y="1986945"/>
                  <a:pt x="3369034" y="1940730"/>
                </a:cubicBezTo>
                <a:cubicBezTo>
                  <a:pt x="3355680" y="1923885"/>
                  <a:pt x="3356941" y="1945284"/>
                  <a:pt x="3355138" y="1951430"/>
                </a:cubicBezTo>
                <a:cubicBezTo>
                  <a:pt x="3350807" y="1966455"/>
                  <a:pt x="3359830" y="1976472"/>
                  <a:pt x="3365786" y="1987854"/>
                </a:cubicBezTo>
                <a:cubicBezTo>
                  <a:pt x="3371561" y="1999237"/>
                  <a:pt x="3378420" y="2011302"/>
                  <a:pt x="3380043" y="2024054"/>
                </a:cubicBezTo>
                <a:cubicBezTo>
                  <a:pt x="3381125" y="2032931"/>
                  <a:pt x="3375892" y="2045905"/>
                  <a:pt x="3370117" y="2052509"/>
                </a:cubicBezTo>
                <a:cubicBezTo>
                  <a:pt x="3339797" y="2087340"/>
                  <a:pt x="3357844" y="2165652"/>
                  <a:pt x="3300454" y="2175670"/>
                </a:cubicBezTo>
                <a:cubicBezTo>
                  <a:pt x="3274647" y="2180221"/>
                  <a:pt x="3262195" y="2208906"/>
                  <a:pt x="3243246" y="2224614"/>
                </a:cubicBezTo>
                <a:cubicBezTo>
                  <a:pt x="3177374" y="2279478"/>
                  <a:pt x="3133338" y="2350051"/>
                  <a:pt x="3112946" y="2447031"/>
                </a:cubicBezTo>
                <a:cubicBezTo>
                  <a:pt x="3107352" y="2473894"/>
                  <a:pt x="3085875" y="2495522"/>
                  <a:pt x="3071979" y="2519197"/>
                </a:cubicBezTo>
                <a:cubicBezTo>
                  <a:pt x="3078657" y="2536499"/>
                  <a:pt x="3115112" y="2499164"/>
                  <a:pt x="3102298" y="2544694"/>
                </a:cubicBezTo>
                <a:cubicBezTo>
                  <a:pt x="3092553" y="2578843"/>
                  <a:pt x="3067647" y="2600014"/>
                  <a:pt x="3044185" y="2620276"/>
                </a:cubicBezTo>
                <a:cubicBezTo>
                  <a:pt x="3017476" y="2643268"/>
                  <a:pt x="2987879" y="2661708"/>
                  <a:pt x="2975787" y="2704279"/>
                </a:cubicBezTo>
                <a:cubicBezTo>
                  <a:pt x="2973260" y="2713386"/>
                  <a:pt x="2965140" y="2722947"/>
                  <a:pt x="2957921" y="2726591"/>
                </a:cubicBezTo>
                <a:cubicBezTo>
                  <a:pt x="2581458" y="3475797"/>
                  <a:pt x="1654740" y="3480805"/>
                  <a:pt x="1547901" y="3475568"/>
                </a:cubicBezTo>
                <a:cubicBezTo>
                  <a:pt x="1418503" y="3468966"/>
                  <a:pt x="1296143" y="3422753"/>
                  <a:pt x="1176132" y="3365156"/>
                </a:cubicBezTo>
                <a:cubicBezTo>
                  <a:pt x="1125418" y="3340797"/>
                  <a:pt x="1078316" y="3306195"/>
                  <a:pt x="1029045" y="3279332"/>
                </a:cubicBezTo>
                <a:cubicBezTo>
                  <a:pt x="961009" y="3242223"/>
                  <a:pt x="908492" y="3171424"/>
                  <a:pt x="840634" y="3141601"/>
                </a:cubicBezTo>
                <a:cubicBezTo>
                  <a:pt x="770793" y="3110867"/>
                  <a:pt x="711057" y="3054638"/>
                  <a:pt x="639229" y="3030734"/>
                </a:cubicBezTo>
                <a:cubicBezTo>
                  <a:pt x="601330" y="3017985"/>
                  <a:pt x="564695" y="2994993"/>
                  <a:pt x="570649" y="2929200"/>
                </a:cubicBezTo>
                <a:cubicBezTo>
                  <a:pt x="572274" y="2910532"/>
                  <a:pt x="562349" y="2895282"/>
                  <a:pt x="546647" y="2900745"/>
                </a:cubicBezTo>
                <a:cubicBezTo>
                  <a:pt x="516690" y="2910989"/>
                  <a:pt x="503154" y="2883898"/>
                  <a:pt x="486550" y="2863636"/>
                </a:cubicBezTo>
                <a:cubicBezTo>
                  <a:pt x="456953" y="2827667"/>
                  <a:pt x="428801" y="2789422"/>
                  <a:pt x="381697" y="2783503"/>
                </a:cubicBezTo>
                <a:cubicBezTo>
                  <a:pt x="390720" y="2755272"/>
                  <a:pt x="406060" y="2759371"/>
                  <a:pt x="420137" y="2765290"/>
                </a:cubicBezTo>
                <a:cubicBezTo>
                  <a:pt x="457133" y="2780772"/>
                  <a:pt x="493769" y="2798300"/>
                  <a:pt x="530765" y="2813781"/>
                </a:cubicBezTo>
                <a:cubicBezTo>
                  <a:pt x="554948" y="2823799"/>
                  <a:pt x="578952" y="2837912"/>
                  <a:pt x="611257" y="2826755"/>
                </a:cubicBezTo>
                <a:cubicBezTo>
                  <a:pt x="583463" y="2769843"/>
                  <a:pt x="536180" y="2759598"/>
                  <a:pt x="497920" y="2742071"/>
                </a:cubicBezTo>
                <a:cubicBezTo>
                  <a:pt x="450096" y="2719988"/>
                  <a:pt x="421942" y="2678326"/>
                  <a:pt x="388193" y="2631885"/>
                </a:cubicBezTo>
                <a:cubicBezTo>
                  <a:pt x="423386" y="2620730"/>
                  <a:pt x="445223" y="2654879"/>
                  <a:pt x="472834" y="2653056"/>
                </a:cubicBezTo>
                <a:cubicBezTo>
                  <a:pt x="474279" y="2647140"/>
                  <a:pt x="476804" y="2638488"/>
                  <a:pt x="476444" y="2638259"/>
                </a:cubicBezTo>
                <a:cubicBezTo>
                  <a:pt x="431326" y="2612763"/>
                  <a:pt x="410211" y="2564956"/>
                  <a:pt x="403173" y="2507131"/>
                </a:cubicBezTo>
                <a:cubicBezTo>
                  <a:pt x="399563" y="2477310"/>
                  <a:pt x="383140" y="2467976"/>
                  <a:pt x="366897" y="2454316"/>
                </a:cubicBezTo>
                <a:cubicBezTo>
                  <a:pt x="310230" y="2405826"/>
                  <a:pt x="250314" y="2361890"/>
                  <a:pt x="203752" y="2295188"/>
                </a:cubicBezTo>
                <a:cubicBezTo>
                  <a:pt x="257532" y="2304066"/>
                  <a:pt x="300665" y="2347547"/>
                  <a:pt x="358597" y="2366215"/>
                </a:cubicBezTo>
                <a:cubicBezTo>
                  <a:pt x="312577" y="2292910"/>
                  <a:pt x="253020" y="2255803"/>
                  <a:pt x="198698" y="2211409"/>
                </a:cubicBezTo>
                <a:cubicBezTo>
                  <a:pt x="173974" y="2191149"/>
                  <a:pt x="151055" y="2165197"/>
                  <a:pt x="121097" y="2154269"/>
                </a:cubicBezTo>
                <a:cubicBezTo>
                  <a:pt x="110448" y="2150400"/>
                  <a:pt x="92943" y="2142204"/>
                  <a:pt x="101425" y="2120577"/>
                </a:cubicBezTo>
                <a:cubicBezTo>
                  <a:pt x="108643" y="2102593"/>
                  <a:pt x="122900" y="2108055"/>
                  <a:pt x="135895" y="2113292"/>
                </a:cubicBezTo>
                <a:cubicBezTo>
                  <a:pt x="167116" y="2126269"/>
                  <a:pt x="199421" y="2126495"/>
                  <a:pt x="241652" y="2126269"/>
                </a:cubicBezTo>
                <a:cubicBezTo>
                  <a:pt x="206279" y="2066851"/>
                  <a:pt x="141489" y="2084608"/>
                  <a:pt x="111170" y="2022231"/>
                </a:cubicBezTo>
                <a:cubicBezTo>
                  <a:pt x="149069" y="2011302"/>
                  <a:pt x="178305" y="2033841"/>
                  <a:pt x="208987" y="2038166"/>
                </a:cubicBezTo>
                <a:cubicBezTo>
                  <a:pt x="236777" y="2042036"/>
                  <a:pt x="243636" y="2031565"/>
                  <a:pt x="237139" y="1997188"/>
                </a:cubicBezTo>
                <a:cubicBezTo>
                  <a:pt x="227034" y="1943690"/>
                  <a:pt x="242193" y="1916371"/>
                  <a:pt x="282618" y="1930941"/>
                </a:cubicBezTo>
                <a:cubicBezTo>
                  <a:pt x="320155" y="1944601"/>
                  <a:pt x="324125" y="1924568"/>
                  <a:pt x="314019" y="1894062"/>
                </a:cubicBezTo>
                <a:cubicBezTo>
                  <a:pt x="299582" y="1849671"/>
                  <a:pt x="316004" y="1815295"/>
                  <a:pt x="327194" y="1777960"/>
                </a:cubicBezTo>
                <a:cubicBezTo>
                  <a:pt x="344339" y="1721045"/>
                  <a:pt x="337121" y="1693272"/>
                  <a:pt x="300123" y="1650929"/>
                </a:cubicBezTo>
                <a:cubicBezTo>
                  <a:pt x="279370" y="1627251"/>
                  <a:pt x="256992" y="1607219"/>
                  <a:pt x="226852" y="1586731"/>
                </a:cubicBezTo>
                <a:cubicBezTo>
                  <a:pt x="296334" y="1575576"/>
                  <a:pt x="223423" y="1538013"/>
                  <a:pt x="247968" y="1514564"/>
                </a:cubicBezTo>
                <a:cubicBezTo>
                  <a:pt x="297056" y="1505003"/>
                  <a:pt x="337121" y="1579673"/>
                  <a:pt x="403895" y="1558274"/>
                </a:cubicBezTo>
                <a:cubicBezTo>
                  <a:pt x="321420" y="1493619"/>
                  <a:pt x="230281" y="1472448"/>
                  <a:pt x="170546" y="1386396"/>
                </a:cubicBezTo>
                <a:cubicBezTo>
                  <a:pt x="184261" y="1366817"/>
                  <a:pt x="197977" y="1385030"/>
                  <a:pt x="209707" y="1377746"/>
                </a:cubicBezTo>
                <a:cubicBezTo>
                  <a:pt x="209346" y="1373192"/>
                  <a:pt x="210250" y="1366362"/>
                  <a:pt x="208083" y="1364314"/>
                </a:cubicBezTo>
                <a:cubicBezTo>
                  <a:pt x="163508" y="1317416"/>
                  <a:pt x="162784" y="1316279"/>
                  <a:pt x="210610" y="1281675"/>
                </a:cubicBezTo>
                <a:cubicBezTo>
                  <a:pt x="227394" y="1269609"/>
                  <a:pt x="225950" y="1258909"/>
                  <a:pt x="217108" y="1243657"/>
                </a:cubicBezTo>
                <a:cubicBezTo>
                  <a:pt x="210790" y="1232957"/>
                  <a:pt x="203211" y="1223395"/>
                  <a:pt x="206820" y="1199947"/>
                </a:cubicBezTo>
                <a:cubicBezTo>
                  <a:pt x="232988" y="1229998"/>
                  <a:pt x="359499" y="1220208"/>
                  <a:pt x="381877" y="1217021"/>
                </a:cubicBezTo>
                <a:cubicBezTo>
                  <a:pt x="406963" y="1213607"/>
                  <a:pt x="431688" y="1199037"/>
                  <a:pt x="458035" y="1207003"/>
                </a:cubicBezTo>
                <a:cubicBezTo>
                  <a:pt x="479150" y="1213381"/>
                  <a:pt x="576966" y="1275073"/>
                  <a:pt x="590863" y="1204273"/>
                </a:cubicBezTo>
                <a:cubicBezTo>
                  <a:pt x="591585" y="1200858"/>
                  <a:pt x="631107" y="1208826"/>
                  <a:pt x="652403" y="1212696"/>
                </a:cubicBezTo>
                <a:cubicBezTo>
                  <a:pt x="671172" y="1215883"/>
                  <a:pt x="692288" y="1229998"/>
                  <a:pt x="704920" y="1201769"/>
                </a:cubicBezTo>
                <a:cubicBezTo>
                  <a:pt x="712320" y="1185150"/>
                  <a:pt x="681820" y="1153051"/>
                  <a:pt x="654569" y="1150320"/>
                </a:cubicBezTo>
                <a:cubicBezTo>
                  <a:pt x="630926" y="1147814"/>
                  <a:pt x="606202" y="1144172"/>
                  <a:pt x="583643" y="1151001"/>
                </a:cubicBezTo>
                <a:cubicBezTo>
                  <a:pt x="555852" y="1159198"/>
                  <a:pt x="540873" y="1145995"/>
                  <a:pt x="533111" y="1117538"/>
                </a:cubicBezTo>
                <a:cubicBezTo>
                  <a:pt x="524450" y="1086122"/>
                  <a:pt x="507845" y="1071550"/>
                  <a:pt x="484926" y="1056980"/>
                </a:cubicBezTo>
                <a:cubicBezTo>
                  <a:pt x="429340" y="1021696"/>
                  <a:pt x="375921" y="980946"/>
                  <a:pt x="314922" y="960456"/>
                </a:cubicBezTo>
                <a:cubicBezTo>
                  <a:pt x="302830" y="956358"/>
                  <a:pt x="289476" y="950894"/>
                  <a:pt x="283881" y="923805"/>
                </a:cubicBezTo>
                <a:cubicBezTo>
                  <a:pt x="449013" y="964326"/>
                  <a:pt x="599526" y="1069958"/>
                  <a:pt x="769890" y="1063811"/>
                </a:cubicBezTo>
                <a:cubicBezTo>
                  <a:pt x="723329" y="1030346"/>
                  <a:pt x="669369" y="1028524"/>
                  <a:pt x="619738" y="1005076"/>
                </a:cubicBezTo>
                <a:cubicBezTo>
                  <a:pt x="654930" y="987546"/>
                  <a:pt x="687956" y="1005759"/>
                  <a:pt x="721344" y="1015777"/>
                </a:cubicBezTo>
                <a:cubicBezTo>
                  <a:pt x="749317" y="1023970"/>
                  <a:pt x="774583" y="1025337"/>
                  <a:pt x="777650" y="976393"/>
                </a:cubicBezTo>
                <a:cubicBezTo>
                  <a:pt x="776566" y="973205"/>
                  <a:pt x="776747" y="969107"/>
                  <a:pt x="776929" y="965238"/>
                </a:cubicBezTo>
                <a:cubicBezTo>
                  <a:pt x="767542" y="944976"/>
                  <a:pt x="752926" y="934504"/>
                  <a:pt x="735601" y="928584"/>
                </a:cubicBezTo>
                <a:cubicBezTo>
                  <a:pt x="725133" y="924942"/>
                  <a:pt x="711237" y="919478"/>
                  <a:pt x="711416" y="904909"/>
                </a:cubicBezTo>
                <a:cubicBezTo>
                  <a:pt x="711958" y="850955"/>
                  <a:pt x="678571" y="835246"/>
                  <a:pt x="645185" y="819539"/>
                </a:cubicBezTo>
                <a:cubicBezTo>
                  <a:pt x="663773" y="792676"/>
                  <a:pt x="678391" y="812481"/>
                  <a:pt x="692468" y="810433"/>
                </a:cubicBezTo>
                <a:cubicBezTo>
                  <a:pt x="701672" y="809067"/>
                  <a:pt x="709973" y="806563"/>
                  <a:pt x="709973" y="792676"/>
                </a:cubicBezTo>
                <a:cubicBezTo>
                  <a:pt x="710154" y="781065"/>
                  <a:pt x="705822" y="767861"/>
                  <a:pt x="696799" y="767635"/>
                </a:cubicBezTo>
                <a:cubicBezTo>
                  <a:pt x="640312" y="765585"/>
                  <a:pt x="609090" y="690914"/>
                  <a:pt x="550437" y="690687"/>
                </a:cubicBezTo>
                <a:cubicBezTo>
                  <a:pt x="515425" y="690687"/>
                  <a:pt x="568666" y="648572"/>
                  <a:pt x="539068" y="631042"/>
                </a:cubicBezTo>
                <a:cubicBezTo>
                  <a:pt x="532570" y="627171"/>
                  <a:pt x="556032" y="621254"/>
                  <a:pt x="566500" y="622164"/>
                </a:cubicBezTo>
                <a:cubicBezTo>
                  <a:pt x="576786" y="623074"/>
                  <a:pt x="585990" y="634229"/>
                  <a:pt x="598443" y="626261"/>
                </a:cubicBezTo>
                <a:cubicBezTo>
                  <a:pt x="605300" y="597806"/>
                  <a:pt x="587615" y="587332"/>
                  <a:pt x="572996" y="579365"/>
                </a:cubicBezTo>
                <a:cubicBezTo>
                  <a:pt x="539247" y="560925"/>
                  <a:pt x="506402" y="538615"/>
                  <a:pt x="469405" y="532013"/>
                </a:cubicBezTo>
                <a:cubicBezTo>
                  <a:pt x="456232" y="529737"/>
                  <a:pt x="488355" y="499231"/>
                  <a:pt x="494671" y="488532"/>
                </a:cubicBezTo>
                <a:cubicBezTo>
                  <a:pt x="345782" y="376071"/>
                  <a:pt x="166756" y="381762"/>
                  <a:pt x="0" y="290928"/>
                </a:cubicBezTo>
                <a:cubicBezTo>
                  <a:pt x="36817" y="273173"/>
                  <a:pt x="63887" y="286148"/>
                  <a:pt x="88973" y="288880"/>
                </a:cubicBezTo>
                <a:cubicBezTo>
                  <a:pt x="151595" y="295708"/>
                  <a:pt x="213498" y="309822"/>
                  <a:pt x="275940" y="318246"/>
                </a:cubicBezTo>
                <a:cubicBezTo>
                  <a:pt x="306620" y="322344"/>
                  <a:pt x="335134" y="337824"/>
                  <a:pt x="369424" y="313239"/>
                </a:cubicBezTo>
                <a:cubicBezTo>
                  <a:pt x="392343" y="296847"/>
                  <a:pt x="428980" y="314604"/>
                  <a:pt x="457133" y="329174"/>
                </a:cubicBezTo>
                <a:cubicBezTo>
                  <a:pt x="480414" y="341238"/>
                  <a:pt x="502612" y="344425"/>
                  <a:pt x="533474" y="329174"/>
                </a:cubicBezTo>
                <a:cubicBezTo>
                  <a:pt x="505501" y="319841"/>
                  <a:pt x="484023" y="311645"/>
                  <a:pt x="462006" y="305953"/>
                </a:cubicBezTo>
                <a:cubicBezTo>
                  <a:pt x="444501" y="301400"/>
                  <a:pt x="486189" y="282960"/>
                  <a:pt x="507484" y="285237"/>
                </a:cubicBezTo>
                <a:cubicBezTo>
                  <a:pt x="537263" y="288423"/>
                  <a:pt x="520479" y="276586"/>
                  <a:pt x="515425" y="260195"/>
                </a:cubicBezTo>
                <a:cubicBezTo>
                  <a:pt x="510012" y="242665"/>
                  <a:pt x="526074" y="237203"/>
                  <a:pt x="536180" y="240844"/>
                </a:cubicBezTo>
                <a:cubicBezTo>
                  <a:pt x="574980" y="255187"/>
                  <a:pt x="613602" y="229917"/>
                  <a:pt x="653668" y="250407"/>
                </a:cubicBezTo>
                <a:cubicBezTo>
                  <a:pt x="643561" y="199867"/>
                  <a:pt x="621723" y="177784"/>
                  <a:pt x="576064" y="170726"/>
                </a:cubicBezTo>
                <a:cubicBezTo>
                  <a:pt x="558919" y="167996"/>
                  <a:pt x="541053" y="172093"/>
                  <a:pt x="526254" y="157522"/>
                </a:cubicBezTo>
                <a:cubicBezTo>
                  <a:pt x="517771" y="149101"/>
                  <a:pt x="508207" y="139084"/>
                  <a:pt x="514884" y="123603"/>
                </a:cubicBezTo>
                <a:cubicBezTo>
                  <a:pt x="519577" y="112674"/>
                  <a:pt x="529684" y="112674"/>
                  <a:pt x="537985" y="116318"/>
                </a:cubicBezTo>
                <a:cubicBezTo>
                  <a:pt x="575162" y="132483"/>
                  <a:pt x="613963" y="138400"/>
                  <a:pt x="652764" y="144320"/>
                </a:cubicBezTo>
                <a:cubicBezTo>
                  <a:pt x="658720" y="145230"/>
                  <a:pt x="665397" y="148191"/>
                  <a:pt x="672075" y="133164"/>
                </a:cubicBezTo>
                <a:cubicBezTo>
                  <a:pt x="599526" y="108805"/>
                  <a:pt x="530585" y="74202"/>
                  <a:pt x="456051" y="60770"/>
                </a:cubicBezTo>
                <a:cubicBezTo>
                  <a:pt x="457133" y="54397"/>
                  <a:pt x="458215" y="48022"/>
                  <a:pt x="459299" y="41649"/>
                </a:cubicBezTo>
                <a:cubicBezTo>
                  <a:pt x="517591" y="50753"/>
                  <a:pt x="575884" y="59859"/>
                  <a:pt x="649515" y="71243"/>
                </a:cubicBezTo>
                <a:cubicBezTo>
                  <a:pt x="604218" y="35045"/>
                  <a:pt x="561446" y="47111"/>
                  <a:pt x="527879" y="15013"/>
                </a:cubicBezTo>
                <a:cubicBezTo>
                  <a:pt x="534195" y="2833"/>
                  <a:pt x="541820" y="-241"/>
                  <a:pt x="549716" y="15"/>
                </a:cubicBezTo>
                <a:close/>
              </a:path>
            </a:pathLst>
          </a:custGeom>
        </p:spPr>
      </p:pic>
      <p:pic>
        <p:nvPicPr>
          <p:cNvPr id="8" name="Content Placeholder 7" descr="A picture containing outdoor, grass, pile, hay&#10;&#10;Description automatically generated">
            <a:extLst>
              <a:ext uri="{FF2B5EF4-FFF2-40B4-BE49-F238E27FC236}">
                <a16:creationId xmlns:a16="http://schemas.microsoft.com/office/drawing/2014/main" id="{5CB038AD-BA0B-871F-D8E7-C6B86D4177E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r="2870" b="-3"/>
          <a:stretch/>
        </p:blipFill>
        <p:spPr>
          <a:xfrm>
            <a:off x="7621024" y="-5"/>
            <a:ext cx="4579876" cy="3536502"/>
          </a:xfrm>
          <a:custGeom>
            <a:avLst/>
            <a:gdLst/>
            <a:ahLst/>
            <a:cxnLst/>
            <a:rect l="l" t="t" r="r" b="b"/>
            <a:pathLst>
              <a:path w="4579876" h="3536502">
                <a:moveTo>
                  <a:pt x="457312" y="0"/>
                </a:moveTo>
                <a:lnTo>
                  <a:pt x="4579876" y="0"/>
                </a:lnTo>
                <a:lnTo>
                  <a:pt x="4579876" y="3057029"/>
                </a:lnTo>
                <a:lnTo>
                  <a:pt x="4508441" y="3086568"/>
                </a:lnTo>
                <a:cubicBezTo>
                  <a:pt x="4391572" y="3126663"/>
                  <a:pt x="4301124" y="3221848"/>
                  <a:pt x="4183947" y="3271738"/>
                </a:cubicBezTo>
                <a:cubicBezTo>
                  <a:pt x="4099090" y="3307854"/>
                  <a:pt x="4017967" y="3354374"/>
                  <a:pt x="3930625" y="3387123"/>
                </a:cubicBezTo>
                <a:cubicBezTo>
                  <a:pt x="3723932" y="3464557"/>
                  <a:pt x="3513195" y="3526689"/>
                  <a:pt x="3290337" y="3535564"/>
                </a:cubicBezTo>
                <a:cubicBezTo>
                  <a:pt x="3106332" y="3542605"/>
                  <a:pt x="1510274" y="3535872"/>
                  <a:pt x="861903" y="2528615"/>
                </a:cubicBezTo>
                <a:cubicBezTo>
                  <a:pt x="849470" y="2523717"/>
                  <a:pt x="835485" y="2510862"/>
                  <a:pt x="831133" y="2498619"/>
                </a:cubicBezTo>
                <a:cubicBezTo>
                  <a:pt x="810307" y="2441385"/>
                  <a:pt x="759333" y="2416594"/>
                  <a:pt x="713333" y="2385682"/>
                </a:cubicBezTo>
                <a:cubicBezTo>
                  <a:pt x="672925" y="2358442"/>
                  <a:pt x="630030" y="2329978"/>
                  <a:pt x="613246" y="2284067"/>
                </a:cubicBezTo>
                <a:cubicBezTo>
                  <a:pt x="591179" y="2222855"/>
                  <a:pt x="653963" y="2273050"/>
                  <a:pt x="665465" y="2249789"/>
                </a:cubicBezTo>
                <a:cubicBezTo>
                  <a:pt x="641532" y="2217960"/>
                  <a:pt x="604543" y="2188882"/>
                  <a:pt x="594908" y="2152767"/>
                </a:cubicBezTo>
                <a:cubicBezTo>
                  <a:pt x="559787" y="2022383"/>
                  <a:pt x="483946" y="1927503"/>
                  <a:pt x="370497" y="1853742"/>
                </a:cubicBezTo>
                <a:cubicBezTo>
                  <a:pt x="337861" y="1832624"/>
                  <a:pt x="316415" y="1794059"/>
                  <a:pt x="271969" y="1787940"/>
                </a:cubicBezTo>
                <a:cubicBezTo>
                  <a:pt x="173127" y="1774472"/>
                  <a:pt x="204209" y="1669186"/>
                  <a:pt x="151990" y="1622358"/>
                </a:cubicBezTo>
                <a:cubicBezTo>
                  <a:pt x="142044" y="1613481"/>
                  <a:pt x="133031" y="1596037"/>
                  <a:pt x="134895" y="1584102"/>
                </a:cubicBezTo>
                <a:cubicBezTo>
                  <a:pt x="137691" y="1566959"/>
                  <a:pt x="149504" y="1550739"/>
                  <a:pt x="159450" y="1535435"/>
                </a:cubicBezTo>
                <a:cubicBezTo>
                  <a:pt x="169708" y="1520133"/>
                  <a:pt x="185247" y="1506664"/>
                  <a:pt x="177788" y="1486465"/>
                </a:cubicBezTo>
                <a:cubicBezTo>
                  <a:pt x="174683" y="1478202"/>
                  <a:pt x="176855" y="1449432"/>
                  <a:pt x="153856" y="1472079"/>
                </a:cubicBezTo>
                <a:cubicBezTo>
                  <a:pt x="90760" y="1534212"/>
                  <a:pt x="54082" y="1475449"/>
                  <a:pt x="0" y="1447289"/>
                </a:cubicBezTo>
                <a:cubicBezTo>
                  <a:pt x="43515" y="1418212"/>
                  <a:pt x="82677" y="1397707"/>
                  <a:pt x="89205" y="1354247"/>
                </a:cubicBezTo>
                <a:cubicBezTo>
                  <a:pt x="102570" y="1264569"/>
                  <a:pt x="159758" y="1223557"/>
                  <a:pt x="246479" y="1215599"/>
                </a:cubicBezTo>
                <a:cubicBezTo>
                  <a:pt x="214465" y="1128983"/>
                  <a:pt x="214465" y="1128983"/>
                  <a:pt x="317968" y="1117045"/>
                </a:cubicBezTo>
                <a:cubicBezTo>
                  <a:pt x="278183" y="1061955"/>
                  <a:pt x="278183" y="1047876"/>
                  <a:pt x="326362" y="1028900"/>
                </a:cubicBezTo>
                <a:cubicBezTo>
                  <a:pt x="372673" y="1010841"/>
                  <a:pt x="423957" y="1004720"/>
                  <a:pt x="466852" y="976870"/>
                </a:cubicBezTo>
                <a:cubicBezTo>
                  <a:pt x="427377" y="906475"/>
                  <a:pt x="416188" y="824756"/>
                  <a:pt x="334754" y="790475"/>
                </a:cubicBezTo>
                <a:cubicBezTo>
                  <a:pt x="322010" y="785272"/>
                  <a:pt x="313307" y="764154"/>
                  <a:pt x="321386" y="751912"/>
                </a:cubicBezTo>
                <a:cubicBezTo>
                  <a:pt x="350915" y="707534"/>
                  <a:pt x="308644" y="623365"/>
                  <a:pt x="400645" y="613877"/>
                </a:cubicBezTo>
                <a:cubicBezTo>
                  <a:pt x="412147" y="612959"/>
                  <a:pt x="422716" y="603776"/>
                  <a:pt x="413701" y="591839"/>
                </a:cubicBezTo>
                <a:cubicBezTo>
                  <a:pt x="382618" y="550216"/>
                  <a:pt x="420228" y="552969"/>
                  <a:pt x="442917" y="547767"/>
                </a:cubicBezTo>
                <a:cubicBezTo>
                  <a:pt x="470271" y="541341"/>
                  <a:pt x="501353" y="559703"/>
                  <a:pt x="526840" y="537055"/>
                </a:cubicBezTo>
                <a:cubicBezTo>
                  <a:pt x="520932" y="513181"/>
                  <a:pt x="498866" y="513487"/>
                  <a:pt x="483325" y="505836"/>
                </a:cubicBezTo>
                <a:cubicBezTo>
                  <a:pt x="437946" y="483799"/>
                  <a:pt x="400956" y="457479"/>
                  <a:pt x="398780" y="400243"/>
                </a:cubicBezTo>
                <a:cubicBezTo>
                  <a:pt x="397229" y="354028"/>
                  <a:pt x="392255" y="313323"/>
                  <a:pt x="455041" y="299242"/>
                </a:cubicBezTo>
                <a:cubicBezTo>
                  <a:pt x="481149" y="293426"/>
                  <a:pt x="473687" y="260067"/>
                  <a:pt x="458769" y="243538"/>
                </a:cubicBezTo>
                <a:cubicBezTo>
                  <a:pt x="432038" y="214157"/>
                  <a:pt x="409972" y="174981"/>
                  <a:pt x="363969" y="172227"/>
                </a:cubicBezTo>
                <a:cubicBezTo>
                  <a:pt x="335995" y="170391"/>
                  <a:pt x="314549" y="158146"/>
                  <a:pt x="292481" y="144069"/>
                </a:cubicBezTo>
                <a:cubicBezTo>
                  <a:pt x="276630" y="133966"/>
                  <a:pt x="257670" y="125398"/>
                  <a:pt x="259534" y="103668"/>
                </a:cubicBezTo>
                <a:cubicBezTo>
                  <a:pt x="261399" y="82855"/>
                  <a:pt x="279736" y="74286"/>
                  <a:pt x="298387" y="70001"/>
                </a:cubicBezTo>
                <a:cubicBezTo>
                  <a:pt x="345011" y="59672"/>
                  <a:pt x="389535" y="45726"/>
                  <a:pt x="430782" y="19902"/>
                </a:cubicBez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DF94CD-E7D9-9B06-7748-3E1E6FB0990F}"/>
              </a:ext>
            </a:extLst>
          </p:cNvPr>
          <p:cNvSpPr txBox="1"/>
          <p:nvPr/>
        </p:nvSpPr>
        <p:spPr>
          <a:xfrm>
            <a:off x="389467" y="2675701"/>
            <a:ext cx="50088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  <a:latin typeface="Edu QLD Beginner" pitchFamily="2" charset="0"/>
                <a:cs typeface="APPLE CHANCERY" panose="03020702040506060504" pitchFamily="66" charset="-79"/>
              </a:rPr>
              <a:t>A PERSUASIVE TEXT CAN TAKE THE FORM OF A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Edu QLD Beginner" pitchFamily="2" charset="0"/>
                <a:cs typeface="APPLE CHANCERY" panose="03020702040506060504" pitchFamily="66" charset="-79"/>
              </a:rPr>
              <a:t>LETTER, SPEECH, BROCHURE, ADVERTISEMENT, POSTER</a:t>
            </a:r>
            <a:r>
              <a:rPr lang="en-US" sz="3600" b="1" dirty="0">
                <a:solidFill>
                  <a:srgbClr val="7030A0"/>
                </a:solidFill>
                <a:latin typeface="Edu QLD Beginner" pitchFamily="2" charset="0"/>
                <a:cs typeface="APPLE CHANCERY" panose="03020702040506060504" pitchFamily="66" charset="-79"/>
              </a:rPr>
              <a:t> ... AND MORE</a:t>
            </a:r>
          </a:p>
        </p:txBody>
      </p:sp>
    </p:spTree>
    <p:extLst>
      <p:ext uri="{BB962C8B-B14F-4D97-AF65-F5344CB8AC3E}">
        <p14:creationId xmlns:p14="http://schemas.microsoft.com/office/powerpoint/2010/main" val="4093920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759</Words>
  <Application>Microsoft Macintosh PowerPoint</Application>
  <PresentationFormat>Widescreen</PresentationFormat>
  <Paragraphs>121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Edu QLD Beginner</vt:lpstr>
      <vt:lpstr>Söhne</vt:lpstr>
      <vt:lpstr>Office Theme</vt:lpstr>
      <vt:lpstr>Persuasive Text: Letter to the community</vt:lpstr>
      <vt:lpstr>A persuasive text is a written piece of communication. Its purpose is to persuade or convince the reader to take a particular action or to adopt a particular point of view.  The language features of a persuasive text include:</vt:lpstr>
      <vt:lpstr>Language Features of Persuasive Text</vt:lpstr>
      <vt:lpstr>PowerPoint Presentation</vt:lpstr>
      <vt:lpstr>PowerPoint Presentation</vt:lpstr>
      <vt:lpstr>PowerPoint Presentation</vt:lpstr>
      <vt:lpstr>PowerPoint Presentation</vt:lpstr>
      <vt:lpstr>What text is this?   </vt:lpstr>
      <vt:lpstr>Stages and Phases of Persuasive Text</vt:lpstr>
      <vt:lpstr> Stage 1: Introduction - Engage the Reader  </vt:lpstr>
      <vt:lpstr>Stage 2: Body- Present a Strong Argument  Phases can vary ...</vt:lpstr>
      <vt:lpstr> Stage 3: Conclusion Take Action!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text?</dc:title>
  <dc:creator>grantlesley@bigpond.com</dc:creator>
  <cp:lastModifiedBy>grantlesley@bigpond.com</cp:lastModifiedBy>
  <cp:revision>8</cp:revision>
  <dcterms:created xsi:type="dcterms:W3CDTF">2023-02-21T05:33:03Z</dcterms:created>
  <dcterms:modified xsi:type="dcterms:W3CDTF">2023-03-09T00:53:41Z</dcterms:modified>
</cp:coreProperties>
</file>